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81" r:id="rId2"/>
    <p:sldId id="301" r:id="rId3"/>
    <p:sldId id="302" r:id="rId4"/>
    <p:sldId id="303" r:id="rId5"/>
    <p:sldId id="304" r:id="rId6"/>
    <p:sldId id="298" r:id="rId7"/>
    <p:sldId id="297" r:id="rId8"/>
    <p:sldId id="284" r:id="rId9"/>
    <p:sldId id="295" r:id="rId10"/>
    <p:sldId id="260" r:id="rId11"/>
    <p:sldId id="300" r:id="rId12"/>
    <p:sldId id="259" r:id="rId13"/>
    <p:sldId id="276" r:id="rId14"/>
    <p:sldId id="282" r:id="rId15"/>
  </p:sldIdLst>
  <p:sldSz cx="9144000" cy="6858000" type="screen4x3"/>
  <p:notesSz cx="6810375" cy="9942513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0D194"/>
    <a:srgbClr val="00FF99"/>
    <a:srgbClr val="2B7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8" autoAdjust="0"/>
    <p:restoredTop sz="94660"/>
  </p:normalViewPr>
  <p:slideViewPr>
    <p:cSldViewPr>
      <p:cViewPr>
        <p:scale>
          <a:sx n="80" d="100"/>
          <a:sy n="80" d="100"/>
        </p:scale>
        <p:origin x="-134" y="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8EB7C-DFA6-4AD4-9540-FC618E65C3EB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849FB3-E0CF-4AF8-BA9A-22B2089E94B5}">
      <dgm:prSet custT="1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361950" indent="0" algn="l" rtl="0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Increased emphasis on corporate social and environmental practices</a:t>
          </a:r>
          <a:endParaRPr lang="en-GB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F539BC-1B16-45A9-B8F1-BB5799EC6C63}" type="parTrans" cxnId="{28D080A1-7B16-4C0F-8723-62EE36FD540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42E6E06E-4D15-4C07-A054-4482EA2D313B}" type="sibTrans" cxnId="{28D080A1-7B16-4C0F-8723-62EE36FD540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47B5557D-BF90-49C7-9903-B4EBA4485ECF}">
      <dgm:prSet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361950" indent="0" algn="l" rtl="0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Increased NGO campaigning on a range of issues </a:t>
          </a:r>
          <a:r>
            <a:rPr lang="en-GB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(community consent, ethical sourcing, biodiversity, energy minerals, chemicals management)</a:t>
          </a:r>
          <a:endParaRPr lang="en-GB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DF42F2-3D44-4AEF-BF7B-0DD4DF5A84A2}" type="parTrans" cxnId="{4CE79431-01BA-4EB3-B7B9-6375EE13F1B1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E4F7FAC-B375-4D8E-B82C-34640049279A}" type="sibTrans" cxnId="{4CE79431-01BA-4EB3-B7B9-6375EE13F1B1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56CDD59D-4765-41A7-98DF-B10EE33756DF}">
      <dgm:prSet custT="1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361950" indent="0" algn="l" rtl="0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Increasing complexity and breadth of issues facing  the industry </a:t>
          </a:r>
          <a:endParaRPr lang="en-GB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3A73E1-F2FB-4516-9AF3-F5F196065E3F}" type="parTrans" cxnId="{00AB7FD8-5008-4240-A8AC-270635A5C72C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6D7B7D6-3C42-411C-A247-49CBC066793B}" type="sibTrans" cxnId="{00AB7FD8-5008-4240-A8AC-270635A5C72C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0170BB4B-A291-4D42-B744-EE94E8D12F2D}">
      <dgm:prSet custT="1"/>
      <dgm:spPr>
        <a:solidFill>
          <a:srgbClr val="FF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361950" indent="0" algn="l" rtl="0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Growing recognition that no single interest can address issues effectively </a:t>
          </a:r>
          <a:r>
            <a:rPr lang="en-GB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(growing need for multi-interest collaboration)</a:t>
          </a:r>
          <a:endParaRPr lang="en-GB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9749E4-EE4D-4F12-88F3-16B23429D83C}" type="parTrans" cxnId="{5E79F039-3740-4136-9AF8-617DD40BBF7D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BEF3C47-24E9-4379-BA19-EDB6DE509FE7}" type="sibTrans" cxnId="{5E79F039-3740-4136-9AF8-617DD40BBF7D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05702CFF-5EFC-4A37-B512-FD5E7BFAD71D}">
      <dgm:prSet custT="1"/>
      <dgm:spPr>
        <a:solidFill>
          <a:srgbClr val="0693E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361950" indent="0" algn="l" rtl="0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Intensifying political struggles over distribution of resource rents</a:t>
          </a:r>
          <a:endParaRPr lang="en-GB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51B1A3-4BEA-4A05-BEF5-C325C78BE9F6}" type="sibTrans" cxnId="{520B403F-48A5-4DF7-BF20-6896F11C21E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3942B870-070D-4E48-9F0D-895B5E425CF2}" type="parTrans" cxnId="{520B403F-48A5-4DF7-BF20-6896F11C21E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DD821C5-E479-4A85-A383-CFEDFFACB480}" type="pres">
      <dgm:prSet presAssocID="{78C8EB7C-DFA6-4AD4-9540-FC618E65C3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7C380C-A38E-46AC-A21C-0A6CCD779DEA}" type="pres">
      <dgm:prSet presAssocID="{05702CFF-5EFC-4A37-B512-FD5E7BFAD71D}" presName="composite" presStyleCnt="0"/>
      <dgm:spPr/>
    </dgm:pt>
    <dgm:pt modelId="{7B837843-EB49-405F-9E9F-45443FF827FA}" type="pres">
      <dgm:prSet presAssocID="{05702CFF-5EFC-4A37-B512-FD5E7BFAD71D}" presName="imgShp" presStyleLbl="fgImgPlace1" presStyleIdx="0" presStyleCnt="5" custLinFactX="-18270" custLinFactNeighborX="-100000" custLinFactNeighborY="87846"/>
      <dgm:spPr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en-GB"/>
        </a:p>
      </dgm:t>
    </dgm:pt>
    <dgm:pt modelId="{35DA5118-01F4-49F3-BA25-A4FEAB5843FF}" type="pres">
      <dgm:prSet presAssocID="{05702CFF-5EFC-4A37-B512-FD5E7BFAD71D}" presName="txShp" presStyleLbl="node1" presStyleIdx="0" presStyleCnt="5" custScaleX="120379" custScaleY="70302" custLinFactNeighborX="-12022" custLinFactNeighborY="932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78998-24FE-4D8F-B923-88D8133CC143}" type="pres">
      <dgm:prSet presAssocID="{D551B1A3-4BEA-4A05-BEF5-C325C78BE9F6}" presName="spacing" presStyleCnt="0"/>
      <dgm:spPr/>
    </dgm:pt>
    <dgm:pt modelId="{98D30964-3E69-42AA-AC1E-30F96ED87811}" type="pres">
      <dgm:prSet presAssocID="{43849FB3-E0CF-4AF8-BA9A-22B2089E94B5}" presName="composite" presStyleCnt="0"/>
      <dgm:spPr/>
    </dgm:pt>
    <dgm:pt modelId="{EB36A402-1B75-435B-9DE6-4118A41AC78D}" type="pres">
      <dgm:prSet presAssocID="{43849FB3-E0CF-4AF8-BA9A-22B2089E94B5}" presName="imgShp" presStyleLbl="fgImgPlace1" presStyleIdx="1" presStyleCnt="5" custLinFactNeighborX="-86576" custLinFactNeighborY="68205"/>
      <dgm:spPr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en-GB"/>
        </a:p>
      </dgm:t>
    </dgm:pt>
    <dgm:pt modelId="{5F102987-5C3B-447F-A0BC-42E2C3894AA5}" type="pres">
      <dgm:prSet presAssocID="{43849FB3-E0CF-4AF8-BA9A-22B2089E94B5}" presName="txShp" presStyleLbl="node1" presStyleIdx="1" presStyleCnt="5" custScaleX="120742" custScaleY="70302" custLinFactNeighborX="-8111" custLinFactNeighborY="68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678391-AFB2-45D8-B702-85E695A320DB}" type="pres">
      <dgm:prSet presAssocID="{42E6E06E-4D15-4C07-A054-4482EA2D313B}" presName="spacing" presStyleCnt="0"/>
      <dgm:spPr/>
    </dgm:pt>
    <dgm:pt modelId="{A7F95DBB-2A00-47A8-BE6D-48DEE8B3CFAB}" type="pres">
      <dgm:prSet presAssocID="{47B5557D-BF90-49C7-9903-B4EBA4485ECF}" presName="composite" presStyleCnt="0"/>
      <dgm:spPr/>
    </dgm:pt>
    <dgm:pt modelId="{D5899535-69AB-4A49-8675-CE3794887908}" type="pres">
      <dgm:prSet presAssocID="{47B5557D-BF90-49C7-9903-B4EBA4485ECF}" presName="imgShp" presStyleLbl="fgImgPlace1" presStyleIdx="2" presStyleCnt="5" custLinFactNeighborX="-39528" custLinFactNeighborY="43522"/>
      <dgm:spPr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en-GB"/>
        </a:p>
      </dgm:t>
    </dgm:pt>
    <dgm:pt modelId="{77E01B08-009F-4383-93DA-451B8226490C}" type="pres">
      <dgm:prSet presAssocID="{47B5557D-BF90-49C7-9903-B4EBA4485ECF}" presName="txShp" presStyleLbl="node1" presStyleIdx="2" presStyleCnt="5" custScaleX="120740" custScaleY="70302" custLinFactNeighborX="-1259" custLinFactNeighborY="45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4BA51-CDC5-4BEB-B9A9-785EA07D4F6D}" type="pres">
      <dgm:prSet presAssocID="{1E4F7FAC-B375-4D8E-B82C-34640049279A}" presName="spacing" presStyleCnt="0"/>
      <dgm:spPr/>
    </dgm:pt>
    <dgm:pt modelId="{B5470BC8-23DF-4A06-AFC3-4038EBA2CB97}" type="pres">
      <dgm:prSet presAssocID="{56CDD59D-4765-41A7-98DF-B10EE33756DF}" presName="composite" presStyleCnt="0"/>
      <dgm:spPr/>
    </dgm:pt>
    <dgm:pt modelId="{F66DC495-6E1A-4D98-8006-2B5BC2F68F78}" type="pres">
      <dgm:prSet presAssocID="{56CDD59D-4765-41A7-98DF-B10EE33756DF}" presName="imgShp" presStyleLbl="fgImgPlace1" presStyleIdx="3" presStyleCnt="5" custLinFactNeighborX="-44" custLinFactNeighborY="22414"/>
      <dgm:spPr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en-GB"/>
        </a:p>
      </dgm:t>
    </dgm:pt>
    <dgm:pt modelId="{EF6D14F4-E687-4278-840F-FA33222EEEB7}" type="pres">
      <dgm:prSet presAssocID="{56CDD59D-4765-41A7-98DF-B10EE33756DF}" presName="txShp" presStyleLbl="node1" presStyleIdx="3" presStyleCnt="5" custScaleX="122975" custScaleY="70302" custLinFactNeighborX="4788" custLinFactNeighborY="208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5041-8162-4CC6-A274-37DBDB5AD2C6}" type="pres">
      <dgm:prSet presAssocID="{B6D7B7D6-3C42-411C-A247-49CBC066793B}" presName="spacing" presStyleCnt="0"/>
      <dgm:spPr/>
    </dgm:pt>
    <dgm:pt modelId="{975FA439-39CC-45BD-AB02-387A528FF53E}" type="pres">
      <dgm:prSet presAssocID="{0170BB4B-A291-4D42-B744-EE94E8D12F2D}" presName="composite" presStyleCnt="0"/>
      <dgm:spPr/>
    </dgm:pt>
    <dgm:pt modelId="{37B4B618-7DC2-45EA-90F0-7CE71B60D0EC}" type="pres">
      <dgm:prSet presAssocID="{0170BB4B-A291-4D42-B744-EE94E8D12F2D}" presName="imgShp" presStyleLbl="fgImgPlace1" presStyleIdx="4" presStyleCnt="5" custLinFactNeighborX="57551" custLinFactNeighborY="-9106"/>
      <dgm:spPr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en-GB"/>
        </a:p>
      </dgm:t>
    </dgm:pt>
    <dgm:pt modelId="{C8AEE703-3132-4991-ADB5-6C7865FEB611}" type="pres">
      <dgm:prSet presAssocID="{0170BB4B-A291-4D42-B744-EE94E8D12F2D}" presName="txShp" presStyleLbl="node1" presStyleIdx="4" presStyleCnt="5" custScaleX="117786" custScaleY="92021" custLinFactNeighborX="12225" custLinFactNeighborY="-9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AB7FD8-5008-4240-A8AC-270635A5C72C}" srcId="{78C8EB7C-DFA6-4AD4-9540-FC618E65C3EB}" destId="{56CDD59D-4765-41A7-98DF-B10EE33756DF}" srcOrd="3" destOrd="0" parTransId="{983A73E1-F2FB-4516-9AF3-F5F196065E3F}" sibTransId="{B6D7B7D6-3C42-411C-A247-49CBC066793B}"/>
    <dgm:cxn modelId="{19BA1B49-E030-40C6-9D82-9968FAB686E8}" type="presOf" srcId="{05702CFF-5EFC-4A37-B512-FD5E7BFAD71D}" destId="{35DA5118-01F4-49F3-BA25-A4FEAB5843FF}" srcOrd="0" destOrd="0" presId="urn:microsoft.com/office/officeart/2005/8/layout/vList3#1"/>
    <dgm:cxn modelId="{520B403F-48A5-4DF7-BF20-6896F11C21EE}" srcId="{78C8EB7C-DFA6-4AD4-9540-FC618E65C3EB}" destId="{05702CFF-5EFC-4A37-B512-FD5E7BFAD71D}" srcOrd="0" destOrd="0" parTransId="{3942B870-070D-4E48-9F0D-895B5E425CF2}" sibTransId="{D551B1A3-4BEA-4A05-BEF5-C325C78BE9F6}"/>
    <dgm:cxn modelId="{A27E778B-3532-4566-A7FF-3DF6F4A7C8E6}" type="presOf" srcId="{0170BB4B-A291-4D42-B744-EE94E8D12F2D}" destId="{C8AEE703-3132-4991-ADB5-6C7865FEB611}" srcOrd="0" destOrd="0" presId="urn:microsoft.com/office/officeart/2005/8/layout/vList3#1"/>
    <dgm:cxn modelId="{35A4E71D-9D78-4350-8DDB-93BD6445A602}" type="presOf" srcId="{43849FB3-E0CF-4AF8-BA9A-22B2089E94B5}" destId="{5F102987-5C3B-447F-A0BC-42E2C3894AA5}" srcOrd="0" destOrd="0" presId="urn:microsoft.com/office/officeart/2005/8/layout/vList3#1"/>
    <dgm:cxn modelId="{4CE79431-01BA-4EB3-B7B9-6375EE13F1B1}" srcId="{78C8EB7C-DFA6-4AD4-9540-FC618E65C3EB}" destId="{47B5557D-BF90-49C7-9903-B4EBA4485ECF}" srcOrd="2" destOrd="0" parTransId="{B2DF42F2-3D44-4AEF-BF7B-0DD4DF5A84A2}" sibTransId="{1E4F7FAC-B375-4D8E-B82C-34640049279A}"/>
    <dgm:cxn modelId="{28D080A1-7B16-4C0F-8723-62EE36FD540F}" srcId="{78C8EB7C-DFA6-4AD4-9540-FC618E65C3EB}" destId="{43849FB3-E0CF-4AF8-BA9A-22B2089E94B5}" srcOrd="1" destOrd="0" parTransId="{3DF539BC-1B16-45A9-B8F1-BB5799EC6C63}" sibTransId="{42E6E06E-4D15-4C07-A054-4482EA2D313B}"/>
    <dgm:cxn modelId="{8CA0D751-F154-4077-8979-C54EEA6EA0FB}" type="presOf" srcId="{47B5557D-BF90-49C7-9903-B4EBA4485ECF}" destId="{77E01B08-009F-4383-93DA-451B8226490C}" srcOrd="0" destOrd="0" presId="urn:microsoft.com/office/officeart/2005/8/layout/vList3#1"/>
    <dgm:cxn modelId="{9C740B6A-C8D2-4081-95A3-A8784E49B986}" type="presOf" srcId="{78C8EB7C-DFA6-4AD4-9540-FC618E65C3EB}" destId="{BDD821C5-E479-4A85-A383-CFEDFFACB480}" srcOrd="0" destOrd="0" presId="urn:microsoft.com/office/officeart/2005/8/layout/vList3#1"/>
    <dgm:cxn modelId="{28D70773-8626-438D-A951-320357C7B755}" type="presOf" srcId="{56CDD59D-4765-41A7-98DF-B10EE33756DF}" destId="{EF6D14F4-E687-4278-840F-FA33222EEEB7}" srcOrd="0" destOrd="0" presId="urn:microsoft.com/office/officeart/2005/8/layout/vList3#1"/>
    <dgm:cxn modelId="{5E79F039-3740-4136-9AF8-617DD40BBF7D}" srcId="{78C8EB7C-DFA6-4AD4-9540-FC618E65C3EB}" destId="{0170BB4B-A291-4D42-B744-EE94E8D12F2D}" srcOrd="4" destOrd="0" parTransId="{CA9749E4-EE4D-4F12-88F3-16B23429D83C}" sibTransId="{1BEF3C47-24E9-4379-BA19-EDB6DE509FE7}"/>
    <dgm:cxn modelId="{759D3097-23BD-42A8-A240-278CF5E8B83C}" type="presParOf" srcId="{BDD821C5-E479-4A85-A383-CFEDFFACB480}" destId="{887C380C-A38E-46AC-A21C-0A6CCD779DEA}" srcOrd="0" destOrd="0" presId="urn:microsoft.com/office/officeart/2005/8/layout/vList3#1"/>
    <dgm:cxn modelId="{BF518614-7282-4FF9-972E-51B8205BA1EB}" type="presParOf" srcId="{887C380C-A38E-46AC-A21C-0A6CCD779DEA}" destId="{7B837843-EB49-405F-9E9F-45443FF827FA}" srcOrd="0" destOrd="0" presId="urn:microsoft.com/office/officeart/2005/8/layout/vList3#1"/>
    <dgm:cxn modelId="{A2226019-EA68-4B81-919F-8BE055C30AF7}" type="presParOf" srcId="{887C380C-A38E-46AC-A21C-0A6CCD779DEA}" destId="{35DA5118-01F4-49F3-BA25-A4FEAB5843FF}" srcOrd="1" destOrd="0" presId="urn:microsoft.com/office/officeart/2005/8/layout/vList3#1"/>
    <dgm:cxn modelId="{0CDF062A-92FA-4D3F-9AC9-AE13E7A99609}" type="presParOf" srcId="{BDD821C5-E479-4A85-A383-CFEDFFACB480}" destId="{56078998-24FE-4D8F-B923-88D8133CC143}" srcOrd="1" destOrd="0" presId="urn:microsoft.com/office/officeart/2005/8/layout/vList3#1"/>
    <dgm:cxn modelId="{41E3450B-E714-49B6-9753-DFD06C05EAF8}" type="presParOf" srcId="{BDD821C5-E479-4A85-A383-CFEDFFACB480}" destId="{98D30964-3E69-42AA-AC1E-30F96ED87811}" srcOrd="2" destOrd="0" presId="urn:microsoft.com/office/officeart/2005/8/layout/vList3#1"/>
    <dgm:cxn modelId="{4D2FA553-570E-4EBE-B6EF-6D680366C940}" type="presParOf" srcId="{98D30964-3E69-42AA-AC1E-30F96ED87811}" destId="{EB36A402-1B75-435B-9DE6-4118A41AC78D}" srcOrd="0" destOrd="0" presId="urn:microsoft.com/office/officeart/2005/8/layout/vList3#1"/>
    <dgm:cxn modelId="{BFD7900F-DD8F-4066-9B3A-ADCA30C8C671}" type="presParOf" srcId="{98D30964-3E69-42AA-AC1E-30F96ED87811}" destId="{5F102987-5C3B-447F-A0BC-42E2C3894AA5}" srcOrd="1" destOrd="0" presId="urn:microsoft.com/office/officeart/2005/8/layout/vList3#1"/>
    <dgm:cxn modelId="{19ECD3CE-4C84-45E0-837B-599977D41496}" type="presParOf" srcId="{BDD821C5-E479-4A85-A383-CFEDFFACB480}" destId="{85678391-AFB2-45D8-B702-85E695A320DB}" srcOrd="3" destOrd="0" presId="urn:microsoft.com/office/officeart/2005/8/layout/vList3#1"/>
    <dgm:cxn modelId="{C8A10A3C-BBF9-438B-8857-275B9AC58D1C}" type="presParOf" srcId="{BDD821C5-E479-4A85-A383-CFEDFFACB480}" destId="{A7F95DBB-2A00-47A8-BE6D-48DEE8B3CFAB}" srcOrd="4" destOrd="0" presId="urn:microsoft.com/office/officeart/2005/8/layout/vList3#1"/>
    <dgm:cxn modelId="{27634360-6F61-44B0-809D-193A529573C0}" type="presParOf" srcId="{A7F95DBB-2A00-47A8-BE6D-48DEE8B3CFAB}" destId="{D5899535-69AB-4A49-8675-CE3794887908}" srcOrd="0" destOrd="0" presId="urn:microsoft.com/office/officeart/2005/8/layout/vList3#1"/>
    <dgm:cxn modelId="{3733035E-EA9D-4600-947F-8C71ABEC410F}" type="presParOf" srcId="{A7F95DBB-2A00-47A8-BE6D-48DEE8B3CFAB}" destId="{77E01B08-009F-4383-93DA-451B8226490C}" srcOrd="1" destOrd="0" presId="urn:microsoft.com/office/officeart/2005/8/layout/vList3#1"/>
    <dgm:cxn modelId="{35BAA2D5-8DC8-4471-9A4A-D6DEBF479FBC}" type="presParOf" srcId="{BDD821C5-E479-4A85-A383-CFEDFFACB480}" destId="{9194BA51-CDC5-4BEB-B9A9-785EA07D4F6D}" srcOrd="5" destOrd="0" presId="urn:microsoft.com/office/officeart/2005/8/layout/vList3#1"/>
    <dgm:cxn modelId="{CF2830A4-00B0-4215-B95F-13B9074F4E9D}" type="presParOf" srcId="{BDD821C5-E479-4A85-A383-CFEDFFACB480}" destId="{B5470BC8-23DF-4A06-AFC3-4038EBA2CB97}" srcOrd="6" destOrd="0" presId="urn:microsoft.com/office/officeart/2005/8/layout/vList3#1"/>
    <dgm:cxn modelId="{A3EC0091-BF47-4A41-8B65-73A35311F117}" type="presParOf" srcId="{B5470BC8-23DF-4A06-AFC3-4038EBA2CB97}" destId="{F66DC495-6E1A-4D98-8006-2B5BC2F68F78}" srcOrd="0" destOrd="0" presId="urn:microsoft.com/office/officeart/2005/8/layout/vList3#1"/>
    <dgm:cxn modelId="{4DA3FB97-7FE1-4179-94BF-03089D8E4013}" type="presParOf" srcId="{B5470BC8-23DF-4A06-AFC3-4038EBA2CB97}" destId="{EF6D14F4-E687-4278-840F-FA33222EEEB7}" srcOrd="1" destOrd="0" presId="urn:microsoft.com/office/officeart/2005/8/layout/vList3#1"/>
    <dgm:cxn modelId="{B7753651-6AF6-4A5D-A4FB-9FE69DDCB7D0}" type="presParOf" srcId="{BDD821C5-E479-4A85-A383-CFEDFFACB480}" destId="{70015041-8162-4CC6-A274-37DBDB5AD2C6}" srcOrd="7" destOrd="0" presId="urn:microsoft.com/office/officeart/2005/8/layout/vList3#1"/>
    <dgm:cxn modelId="{155EE3A0-0331-4667-9D14-4292F4D08AEF}" type="presParOf" srcId="{BDD821C5-E479-4A85-A383-CFEDFFACB480}" destId="{975FA439-39CC-45BD-AB02-387A528FF53E}" srcOrd="8" destOrd="0" presId="urn:microsoft.com/office/officeart/2005/8/layout/vList3#1"/>
    <dgm:cxn modelId="{480400F1-0BE7-4E2A-9DDF-DB05209FE684}" type="presParOf" srcId="{975FA439-39CC-45BD-AB02-387A528FF53E}" destId="{37B4B618-7DC2-45EA-90F0-7CE71B60D0EC}" srcOrd="0" destOrd="0" presId="urn:microsoft.com/office/officeart/2005/8/layout/vList3#1"/>
    <dgm:cxn modelId="{9F990E28-F405-4B9C-B51B-414CDBC65118}" type="presParOf" srcId="{975FA439-39CC-45BD-AB02-387A528FF53E}" destId="{C8AEE703-3132-4991-ADB5-6C7865FEB6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A5118-01F4-49F3-BA25-A4FEAB5843FF}">
      <dsp:nvSpPr>
        <dsp:cNvPr id="0" name=""/>
        <dsp:cNvSpPr/>
      </dsp:nvSpPr>
      <dsp:spPr>
        <a:xfrm rot="10800000">
          <a:off x="173885" y="952278"/>
          <a:ext cx="7032552" cy="617254"/>
        </a:xfrm>
        <a:prstGeom prst="homePlate">
          <a:avLst/>
        </a:prstGeom>
        <a:solidFill>
          <a:srgbClr val="0693EA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176" tIns="68580" rIns="128016" bIns="68580" numCol="1" spcCol="1270" anchor="ctr" anchorCtr="0">
          <a:noAutofit/>
        </a:bodyPr>
        <a:lstStyle/>
        <a:p>
          <a:pPr marL="36195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Intensifying political struggles over distribution of resource rents</a:t>
          </a:r>
          <a:endParaRPr lang="en-GB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28198" y="952278"/>
        <a:ext cx="6878239" cy="617254"/>
      </dsp:txXfrm>
    </dsp:sp>
    <dsp:sp modelId="{7B837843-EB49-405F-9E9F-45443FF827FA}">
      <dsp:nvSpPr>
        <dsp:cNvPr id="0" name=""/>
        <dsp:cNvSpPr/>
      </dsp:nvSpPr>
      <dsp:spPr>
        <a:xfrm>
          <a:off x="0" y="774711"/>
          <a:ext cx="878004" cy="87800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102987-5C3B-447F-A0BC-42E2C3894AA5}">
      <dsp:nvSpPr>
        <dsp:cNvPr id="0" name=""/>
        <dsp:cNvSpPr/>
      </dsp:nvSpPr>
      <dsp:spPr>
        <a:xfrm rot="10800000">
          <a:off x="391763" y="1872732"/>
          <a:ext cx="7053758" cy="617254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176" tIns="68580" rIns="128016" bIns="68580" numCol="1" spcCol="1270" anchor="ctr" anchorCtr="0">
          <a:noAutofit/>
        </a:bodyPr>
        <a:lstStyle/>
        <a:p>
          <a:pPr marL="36195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Increased emphasis on corporate social and environmental practices</a:t>
          </a:r>
          <a:endParaRPr lang="en-GB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46076" y="1872732"/>
        <a:ext cx="6899445" cy="617254"/>
      </dsp:txXfrm>
    </dsp:sp>
    <dsp:sp modelId="{EB36A402-1B75-435B-9DE6-4118A41AC78D}">
      <dsp:nvSpPr>
        <dsp:cNvPr id="0" name=""/>
        <dsp:cNvSpPr/>
      </dsp:nvSpPr>
      <dsp:spPr>
        <a:xfrm>
          <a:off x="272340" y="1742357"/>
          <a:ext cx="878004" cy="87800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01B08-009F-4383-93DA-451B8226490C}">
      <dsp:nvSpPr>
        <dsp:cNvPr id="0" name=""/>
        <dsp:cNvSpPr/>
      </dsp:nvSpPr>
      <dsp:spPr>
        <a:xfrm rot="10800000">
          <a:off x="792116" y="2815241"/>
          <a:ext cx="7053641" cy="617254"/>
        </a:xfrm>
        <a:prstGeom prst="homePlate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176" tIns="68580" rIns="128016" bIns="68580" numCol="1" spcCol="1270" anchor="ctr" anchorCtr="0">
          <a:noAutofit/>
        </a:bodyPr>
        <a:lstStyle/>
        <a:p>
          <a:pPr marL="36195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Increased NGO campaigning on a range of issues </a:t>
          </a:r>
          <a:r>
            <a:rPr lang="en-GB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(community consent, ethical sourcing, biodiversity, energy minerals, chemicals management)</a:t>
          </a:r>
          <a:endParaRPr lang="en-GB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946429" y="2815241"/>
        <a:ext cx="6899328" cy="617254"/>
      </dsp:txXfrm>
    </dsp:sp>
    <dsp:sp modelId="{D5899535-69AB-4A49-8675-CE3794887908}">
      <dsp:nvSpPr>
        <dsp:cNvPr id="0" name=""/>
        <dsp:cNvSpPr/>
      </dsp:nvSpPr>
      <dsp:spPr>
        <a:xfrm>
          <a:off x="685423" y="2665734"/>
          <a:ext cx="878004" cy="87800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F6D14F4-E687-4278-840F-FA33222EEEB7}">
      <dsp:nvSpPr>
        <dsp:cNvPr id="0" name=""/>
        <dsp:cNvSpPr/>
      </dsp:nvSpPr>
      <dsp:spPr>
        <a:xfrm rot="10800000">
          <a:off x="1080098" y="3737363"/>
          <a:ext cx="7184210" cy="61725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176" tIns="68580" rIns="128016" bIns="68580" numCol="1" spcCol="1270" anchor="ctr" anchorCtr="0">
          <a:noAutofit/>
        </a:bodyPr>
        <a:lstStyle/>
        <a:p>
          <a:pPr marL="36195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Increasing complexity and breadth of issues facing  the industry </a:t>
          </a:r>
          <a:endParaRPr lang="en-GB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34411" y="3737363"/>
        <a:ext cx="7029897" cy="617254"/>
      </dsp:txXfrm>
    </dsp:sp>
    <dsp:sp modelId="{F66DC495-6E1A-4D98-8006-2B5BC2F68F78}">
      <dsp:nvSpPr>
        <dsp:cNvPr id="0" name=""/>
        <dsp:cNvSpPr/>
      </dsp:nvSpPr>
      <dsp:spPr>
        <a:xfrm>
          <a:off x="1032095" y="3620500"/>
          <a:ext cx="878004" cy="87800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AEE703-3132-4991-ADB5-6C7865FEB611}">
      <dsp:nvSpPr>
        <dsp:cNvPr id="0" name=""/>
        <dsp:cNvSpPr/>
      </dsp:nvSpPr>
      <dsp:spPr>
        <a:xfrm rot="10800000">
          <a:off x="1666139" y="4518877"/>
          <a:ext cx="6881068" cy="807948"/>
        </a:xfrm>
        <a:prstGeom prst="homePlate">
          <a:avLst/>
        </a:prstGeom>
        <a:solidFill>
          <a:srgbClr val="FF66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176" tIns="68580" rIns="128016" bIns="68580" numCol="1" spcCol="1270" anchor="ctr" anchorCtr="0">
          <a:noAutofit/>
        </a:bodyPr>
        <a:lstStyle/>
        <a:p>
          <a:pPr marL="36195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Growing recognition that no single interest can address issues effectively </a:t>
          </a:r>
          <a:r>
            <a:rPr lang="en-GB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(growing need for multi-interest collaboration)</a:t>
          </a:r>
          <a:endParaRPr lang="en-GB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868126" y="4518877"/>
        <a:ext cx="6679081" cy="807948"/>
      </dsp:txXfrm>
    </dsp:sp>
    <dsp:sp modelId="{37B4B618-7DC2-45EA-90F0-7CE71B60D0EC}">
      <dsp:nvSpPr>
        <dsp:cNvPr id="0" name=""/>
        <dsp:cNvSpPr/>
      </dsp:nvSpPr>
      <dsp:spPr>
        <a:xfrm>
          <a:off x="1537781" y="4483849"/>
          <a:ext cx="878004" cy="87800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1"/>
            <a:ext cx="2951163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604E8F-BF29-4D96-B67A-09D054712928}" type="datetimeFigureOut">
              <a:rPr lang="en-GB"/>
              <a:pPr>
                <a:defRPr/>
              </a:pPr>
              <a:t>18/06/2012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95CD2C-5E1C-4082-85C0-EC962EC23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0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1"/>
            <a:ext cx="2951163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254D4E-EA38-4C0F-A4C1-B4AD20C05F3D}" type="datetimeFigureOut">
              <a:rPr lang="en-GB"/>
              <a:pPr>
                <a:defRPr/>
              </a:pPr>
              <a:t>18/06/2012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4"/>
            <a:ext cx="5448300" cy="447357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04F22C-4071-45A3-B1B4-7C16098FE1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06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0972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0" defTabSz="880972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880972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880972">
              <a:defRPr>
                <a:solidFill>
                  <a:schemeClr val="tx1"/>
                </a:solidFill>
                <a:latin typeface="Arial" charset="0"/>
              </a:defRPr>
            </a:lvl4pPr>
            <a:lvl5pPr marL="2057188" indent="-228576" defTabSz="880972">
              <a:defRPr>
                <a:solidFill>
                  <a:schemeClr val="tx1"/>
                </a:solidFill>
                <a:latin typeface="Arial" charset="0"/>
              </a:defRPr>
            </a:lvl5pPr>
            <a:lvl6pPr marL="2514342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5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8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0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18C716-8FDB-4C13-BFAA-40A35F437499}" type="slidenum">
              <a:rPr lang="en-GB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0972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0" defTabSz="880972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880972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880972">
              <a:defRPr>
                <a:solidFill>
                  <a:schemeClr val="tx1"/>
                </a:solidFill>
                <a:latin typeface="Arial" charset="0"/>
              </a:defRPr>
            </a:lvl4pPr>
            <a:lvl5pPr marL="2057188" indent="-228576" defTabSz="880972">
              <a:defRPr>
                <a:solidFill>
                  <a:schemeClr val="tx1"/>
                </a:solidFill>
                <a:latin typeface="Arial" charset="0"/>
              </a:defRPr>
            </a:lvl5pPr>
            <a:lvl6pPr marL="2514342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5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8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0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3EDB68-C8AA-4C0F-B78B-66764CD3542C}" type="slidenum">
              <a:rPr lang="en-GB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60801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78" tIns="47486" rIns="94978" bIns="47486" anchor="b"/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006CEE95-585E-4B25-8E0A-449B78A17C03}" type="slidenum">
              <a:rPr lang="en-US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0" hangingPunct="0"/>
              <a:t>14</a:t>
            </a:fld>
            <a:endParaRPr lang="en-US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721226"/>
            <a:ext cx="4991100" cy="447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1038" y="6776394"/>
            <a:ext cx="5448299" cy="367991"/>
          </a:xfrm>
          <a:prstGeom prst="rect">
            <a:avLst/>
          </a:prstGeom>
        </p:spPr>
        <p:txBody>
          <a:bodyPr lIns="90776" tIns="90776" rIns="90776" bIns="90776" anchor="ctr" anchorCtr="0">
            <a:sp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19086" y="743955"/>
            <a:ext cx="4972204" cy="37292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members are 22 of the leading</a:t>
            </a:r>
            <a:r>
              <a:rPr lang="en-GB" baseline="0" dirty="0" smtClean="0"/>
              <a:t> </a:t>
            </a:r>
            <a:r>
              <a:rPr lang="en-GB" dirty="0" smtClean="0"/>
              <a:t>mining companies in the world.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E80C-8145-4B77-98B4-3EF37F6D778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17509" y="740803"/>
            <a:ext cx="4975357" cy="37323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1038" y="4722221"/>
            <a:ext cx="5448299" cy="277106"/>
          </a:xfrm>
          <a:prstGeom prst="rect">
            <a:avLst/>
          </a:prstGeom>
          <a:noFill/>
          <a:ln>
            <a:noFill/>
          </a:ln>
        </p:spPr>
        <p:txBody>
          <a:bodyPr lIns="91545" tIns="45773" rIns="91545" bIns="45773" anchor="t" anchorCtr="0">
            <a:spAutoFit/>
          </a:bodyPr>
          <a:lstStyle/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57636" y="9663832"/>
            <a:ext cx="2951162" cy="277106"/>
          </a:xfrm>
          <a:prstGeom prst="rect">
            <a:avLst/>
          </a:prstGeom>
          <a:noFill/>
          <a:ln>
            <a:noFill/>
          </a:ln>
        </p:spPr>
        <p:txBody>
          <a:bodyPr lIns="91545" tIns="45773" rIns="91545" bIns="45773" anchor="b" anchorCtr="0">
            <a:spAutoFit/>
          </a:bodyPr>
          <a:lstStyle/>
          <a:p>
            <a:pPr>
              <a:buSzPct val="25000"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919086" y="743955"/>
            <a:ext cx="4972204" cy="37292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1038" y="4722221"/>
            <a:ext cx="5448299" cy="1397413"/>
          </a:xfrm>
          <a:prstGeom prst="rect">
            <a:avLst/>
          </a:prstGeom>
          <a:noFill/>
          <a:ln>
            <a:noFill/>
          </a:ln>
        </p:spPr>
        <p:txBody>
          <a:bodyPr lIns="91545" tIns="45773" rIns="91545" bIns="45773" anchor="t" anchorCtr="0">
            <a:spAutoFit/>
          </a:bodyPr>
          <a:lstStyle/>
          <a:p>
            <a:pPr marL="215955" indent="-215955">
              <a:spcAft>
                <a:spcPts val="120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x-none" sz="1800"/>
              <a:t>CSR reporting is not enough</a:t>
            </a:r>
          </a:p>
          <a:p>
            <a:pPr marL="215955" indent="-215955">
              <a:spcAft>
                <a:spcPts val="120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x-none" sz="1800"/>
              <a:t>Improved performance is the goal</a:t>
            </a:r>
          </a:p>
          <a:p>
            <a:endParaRPr lang="x-none" sz="1800"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57636" y="9663832"/>
            <a:ext cx="2951162" cy="277106"/>
          </a:xfrm>
          <a:prstGeom prst="rect">
            <a:avLst/>
          </a:prstGeom>
          <a:noFill/>
          <a:ln>
            <a:noFill/>
          </a:ln>
        </p:spPr>
        <p:txBody>
          <a:bodyPr lIns="91545" tIns="45773" rIns="91545" bIns="45773" anchor="b" anchorCtr="0">
            <a:spAutoFit/>
          </a:bodyPr>
          <a:lstStyle/>
          <a:p>
            <a:pPr>
              <a:buSzPct val="25000"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57804-96AC-49C2-9E04-4454E20B7D98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131">
              <a:spcBef>
                <a:spcPct val="0"/>
              </a:spcBef>
            </a:pPr>
            <a:r>
              <a:rPr lang="en-GB" smtClean="0"/>
              <a:t>Increasing public concern about: 1) climate change; (2) water; (3) human rights; (4)   biodiversity; (5) corruption and transparency;  (6) workplace fatalities; (7) economic benefits of mining  and poverty reduction; (8) indigenous peoples’ role in decision-making</a:t>
            </a:r>
          </a:p>
          <a:p>
            <a:pPr defTabSz="91113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0972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0" defTabSz="880972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880972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880972">
              <a:defRPr>
                <a:solidFill>
                  <a:schemeClr val="tx1"/>
                </a:solidFill>
                <a:latin typeface="Arial" charset="0"/>
              </a:defRPr>
            </a:lvl4pPr>
            <a:lvl5pPr marL="2057188" indent="-228576" defTabSz="880972">
              <a:defRPr>
                <a:solidFill>
                  <a:schemeClr val="tx1"/>
                </a:solidFill>
                <a:latin typeface="Arial" charset="0"/>
              </a:defRPr>
            </a:lvl5pPr>
            <a:lvl6pPr marL="2514342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5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8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0" indent="-228576" defTabSz="880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19171-C129-4873-8F9D-301B79CE222D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Increasing dependency on mining and metals for many low- and middle-income countries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GB" sz="1200" dirty="0" smtClean="0"/>
              <a:t>There remains a gap between the potential and realized contribution of mining and metals to national economies.  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GB" sz="1200" dirty="0" smtClean="0"/>
              <a:t>Action is needed at the local level to overcome this gap – this is where the greatest criticisms are apparent and where the need to develop trusting relationships is greatest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D8A60-A1A8-49C7-9921-2AB48119C1F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1666" fontAlgn="base">
              <a:spcBef>
                <a:spcPct val="0"/>
              </a:spcBef>
              <a:spcAft>
                <a:spcPct val="0"/>
              </a:spcAft>
              <a:defRPr/>
            </a:pPr>
            <a:fld id="{89044D07-7AE4-443D-9249-656EA06BDB93}" type="slidenum">
              <a:rPr lang="en-GB" smtClean="0">
                <a:solidFill>
                  <a:srgbClr val="000000"/>
                </a:solidFill>
              </a:rPr>
              <a:pPr defTabSz="881666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MMEnglish-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358775"/>
            <a:ext cx="1349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788" y="1557338"/>
            <a:ext cx="8402637" cy="609600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1788" y="4005263"/>
            <a:ext cx="8402637" cy="304800"/>
          </a:xfrm>
        </p:spPr>
        <p:txBody>
          <a:bodyPr>
            <a:spAutoFit/>
          </a:bodyPr>
          <a:lstStyle>
            <a:lvl1pPr marL="61913">
              <a:lnSpc>
                <a:spcPct val="100000"/>
              </a:lnSpc>
              <a:spcAft>
                <a:spcPct val="0"/>
              </a:spcAft>
              <a:defRPr sz="2000">
                <a:solidFill>
                  <a:schemeClr val="bg1"/>
                </a:solidFill>
                <a:ea typeface="ＭＳ Ｐゴシック" pitchFamily="50" charset="-128"/>
                <a:cs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0" y="6437313"/>
            <a:ext cx="4162425" cy="268287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36792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124264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382588"/>
            <a:ext cx="210185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82588"/>
            <a:ext cx="6156325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357757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82588"/>
            <a:ext cx="840581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1788" y="1844675"/>
            <a:ext cx="41243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844675"/>
            <a:ext cx="4125912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165733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264740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236760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788" y="1844675"/>
            <a:ext cx="41243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844675"/>
            <a:ext cx="4125912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242328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166429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847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32960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277779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</p:spTree>
    <p:extLst>
      <p:ext uri="{BB962C8B-B14F-4D97-AF65-F5344CB8AC3E}">
        <p14:creationId xmlns:p14="http://schemas.microsoft.com/office/powerpoint/2010/main" val="422433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7AC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/>
          <a:p>
            <a:pPr eaLnBrk="0" hangingPunct="0"/>
            <a:endParaRPr lang="en-US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513513"/>
            <a:ext cx="28797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www.icmm.com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82588"/>
            <a:ext cx="8405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88" y="1844675"/>
            <a:ext cx="840263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0"/>
        </a:spcBef>
        <a:spcAft>
          <a:spcPct val="9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7325" indent="-185738" algn="l" rtl="0" fontAlgn="base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2pPr>
      <a:lvl3pPr marL="368300" indent="-179388" algn="l" rtl="0" fontAlgn="base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3pPr>
      <a:lvl4pPr marL="558800" indent="-188913" algn="l" rtl="0" fontAlgn="base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4pPr>
      <a:lvl5pPr marL="735013" indent="-174625" algn="l" rtl="0" fontAlgn="base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5pPr>
      <a:lvl6pPr marL="1192213" indent="-174625" algn="l" rtl="0" eaLnBrk="1" fontAlgn="base" hangingPunct="1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6pPr>
      <a:lvl7pPr marL="1649413" indent="-174625" algn="l" rtl="0" eaLnBrk="1" fontAlgn="base" hangingPunct="1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7pPr>
      <a:lvl8pPr marL="2106613" indent="-174625" algn="l" rtl="0" eaLnBrk="1" fontAlgn="base" hangingPunct="1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8pPr>
      <a:lvl9pPr marL="2563813" indent="-174625" algn="l" rtl="0" eaLnBrk="1" fontAlgn="base" hangingPunct="1">
        <a:lnSpc>
          <a:spcPct val="90000"/>
        </a:lnSpc>
        <a:spcBef>
          <a:spcPct val="0"/>
        </a:spcBef>
        <a:spcAft>
          <a:spcPct val="9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m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587375" y="1412875"/>
            <a:ext cx="8377238" cy="2154436"/>
          </a:xfrm>
        </p:spPr>
        <p:txBody>
          <a:bodyPr/>
          <a:lstStyle/>
          <a:p>
            <a:r>
              <a:rPr lang="en-GB" dirty="0" smtClean="0"/>
              <a:t>Mining’s contribution to sustainable development</a:t>
            </a:r>
            <a:r>
              <a:rPr lang="en-GB" dirty="0" smtClean="0">
                <a:ea typeface="ＭＳ Ｐゴシック" pitchFamily="34" charset="-128"/>
              </a:rPr>
              <a:t/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sz="3200" dirty="0" smtClean="0">
                <a:ea typeface="ＭＳ Ｐゴシック" pitchFamily="34" charset="-128"/>
              </a:rPr>
              <a:t/>
            </a:r>
            <a:br>
              <a:rPr lang="en-GB" sz="3200" dirty="0" smtClean="0">
                <a:ea typeface="ＭＳ Ｐゴシック" pitchFamily="34" charset="-128"/>
              </a:rPr>
            </a:br>
            <a:endParaRPr lang="en-GB" sz="2800" dirty="0" smtClean="0">
              <a:ea typeface="ＭＳ Ｐゴシック" pitchFamily="34" charset="-128"/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611188" y="3074988"/>
            <a:ext cx="7705725" cy="2462213"/>
          </a:xfrm>
        </p:spPr>
        <p:txBody>
          <a:bodyPr/>
          <a:lstStyle/>
          <a:p>
            <a:r>
              <a:rPr lang="en-GB" dirty="0"/>
              <a:t>Trends and Conflicts in the Extractives Sector: Designing Public Policy for a More Sustainable Future</a:t>
            </a:r>
          </a:p>
          <a:p>
            <a:pPr marL="60325" indent="0"/>
            <a:r>
              <a:rPr lang="en-GB" dirty="0" smtClean="0">
                <a:ea typeface="ＭＳ Ｐゴシック" pitchFamily="34" charset="-128"/>
              </a:rPr>
              <a:t>Rio+20</a:t>
            </a:r>
            <a:endParaRPr lang="pt-BR" dirty="0" smtClean="0">
              <a:ea typeface="ＭＳ Ｐゴシック" pitchFamily="34" charset="-128"/>
            </a:endParaRPr>
          </a:p>
          <a:p>
            <a:pPr marL="60325" indent="0"/>
            <a:r>
              <a:rPr lang="en-GB" dirty="0" smtClean="0">
                <a:ea typeface="ＭＳ Ｐゴシック" pitchFamily="34" charset="-128"/>
              </a:rPr>
              <a:t>Tuesday </a:t>
            </a:r>
            <a:r>
              <a:rPr lang="en-GB" dirty="0" smtClean="0">
                <a:ea typeface="ＭＳ Ｐゴシック" pitchFamily="34" charset="-128"/>
              </a:rPr>
              <a:t>1 </a:t>
            </a:r>
            <a:r>
              <a:rPr lang="en-GB" dirty="0" smtClean="0">
                <a:ea typeface="ＭＳ Ｐゴシック" pitchFamily="34" charset="-128"/>
              </a:rPr>
              <a:t>June 2012.</a:t>
            </a:r>
          </a:p>
          <a:p>
            <a:pPr marL="60325" indent="0"/>
            <a:endParaRPr lang="en-GB" dirty="0" smtClean="0">
              <a:ea typeface="ＭＳ Ｐゴシック" pitchFamily="34" charset="-128"/>
            </a:endParaRPr>
          </a:p>
          <a:p>
            <a:pPr marL="60325" indent="0"/>
            <a:r>
              <a:rPr lang="en-GB" dirty="0" smtClean="0">
                <a:ea typeface="ＭＳ Ｐゴシック" pitchFamily="34" charset="-128"/>
              </a:rPr>
              <a:t>Ben Peachey, </a:t>
            </a:r>
            <a:endParaRPr lang="en-GB" dirty="0" smtClean="0">
              <a:ea typeface="ＭＳ Ｐゴシック" pitchFamily="34" charset="-128"/>
            </a:endParaRPr>
          </a:p>
          <a:p>
            <a:pPr marL="60325" indent="0"/>
            <a:r>
              <a:rPr lang="en-GB" dirty="0" smtClean="0">
                <a:ea typeface="ＭＳ Ｐゴシック" pitchFamily="34" charset="-128"/>
              </a:rPr>
              <a:t>Director, </a:t>
            </a:r>
            <a:r>
              <a:rPr lang="en-GB" dirty="0" smtClean="0">
                <a:ea typeface="ＭＳ Ｐゴシック" pitchFamily="34" charset="-128"/>
              </a:rPr>
              <a:t>International Council on Mining and Metals</a:t>
            </a:r>
          </a:p>
          <a:p>
            <a:pPr marL="60325" indent="0"/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3076" name="Picture 13" descr="IP Issues Re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r="14206"/>
          <a:stretch>
            <a:fillRect/>
          </a:stretch>
        </p:blipFill>
        <p:spPr bwMode="auto">
          <a:xfrm>
            <a:off x="2787650" y="5361707"/>
            <a:ext cx="192881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IP Issues Re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22501"/>
          <a:stretch>
            <a:fillRect/>
          </a:stretch>
        </p:blipFill>
        <p:spPr bwMode="auto">
          <a:xfrm>
            <a:off x="627063" y="5361707"/>
            <a:ext cx="20002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5344244"/>
            <a:ext cx="1741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5361707"/>
            <a:ext cx="17811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3"/>
          <p:cNvSpPr>
            <a:spLocks noGrp="1"/>
          </p:cNvSpPr>
          <p:nvPr>
            <p:ph type="title"/>
          </p:nvPr>
        </p:nvSpPr>
        <p:spPr>
          <a:xfrm>
            <a:off x="323850" y="404664"/>
            <a:ext cx="8229600" cy="720080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800000"/>
                </a:solidFill>
                <a:latin typeface="Alaska"/>
                <a:ea typeface="ＭＳ Ｐゴシック" pitchFamily="34" charset="-128"/>
              </a:rPr>
              <a:t>Understand the contribution</a:t>
            </a:r>
          </a:p>
        </p:txBody>
      </p:sp>
      <p:sp>
        <p:nvSpPr>
          <p:cNvPr id="9224" name="TextBox 23"/>
          <p:cNvSpPr txBox="1">
            <a:spLocks noChangeArrowheads="1"/>
          </p:cNvSpPr>
          <p:nvPr/>
        </p:nvSpPr>
        <p:spPr bwMode="auto">
          <a:xfrm>
            <a:off x="648489" y="1974899"/>
            <a:ext cx="3347447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80000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2800" b="1" dirty="0">
                <a:solidFill>
                  <a:srgbClr val="000000"/>
                </a:solidFill>
                <a:latin typeface="Calibri" pitchFamily="34" charset="0"/>
              </a:rPr>
              <a:t>Costs 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Risks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Benefits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Responsibilities</a:t>
            </a:r>
          </a:p>
          <a:p>
            <a:pPr algn="ctr">
              <a:spcAft>
                <a:spcPts val="1200"/>
              </a:spcAft>
            </a:pPr>
            <a:endParaRPr lang="en-GB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5" name="Slide Number Placeholder 1"/>
          <p:cNvSpPr txBox="1">
            <a:spLocks/>
          </p:cNvSpPr>
          <p:nvPr/>
        </p:nvSpPr>
        <p:spPr bwMode="auto">
          <a:xfrm>
            <a:off x="3651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6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peachey\Desktop\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9880"/>
            <a:ext cx="4143047" cy="36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cs typeface="Arial Unicode MS" pitchFamily="34" charset="-128"/>
              </a:rPr>
              <a:t>www.icmm.com</a:t>
            </a:r>
          </a:p>
        </p:txBody>
      </p:sp>
      <p:sp>
        <p:nvSpPr>
          <p:cNvPr id="124931" name="Title 1"/>
          <p:cNvSpPr>
            <a:spLocks noGrp="1"/>
          </p:cNvSpPr>
          <p:nvPr>
            <p:ph type="title" idx="4294967295"/>
          </p:nvPr>
        </p:nvSpPr>
        <p:spPr>
          <a:xfrm>
            <a:off x="342900" y="332656"/>
            <a:ext cx="8405813" cy="454025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800000"/>
                </a:solidFill>
                <a:latin typeface="Alaska"/>
              </a:rPr>
              <a:t>Understanding the benefits (1)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264696" cy="4542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0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3" descr="Pie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98" y="3546252"/>
            <a:ext cx="30035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2" descr="Pie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003551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3"/>
          <p:cNvSpPr>
            <a:spLocks noGrp="1"/>
          </p:cNvSpPr>
          <p:nvPr>
            <p:ph type="title"/>
          </p:nvPr>
        </p:nvSpPr>
        <p:spPr>
          <a:xfrm>
            <a:off x="-397247" y="198438"/>
            <a:ext cx="7057479" cy="710282"/>
          </a:xfrm>
        </p:spPr>
        <p:txBody>
          <a:bodyPr/>
          <a:lstStyle/>
          <a:p>
            <a:pPr algn="ctr"/>
            <a:r>
              <a:rPr lang="en-GB" sz="2800" b="1" i="1" dirty="0" smtClean="0">
                <a:solidFill>
                  <a:srgbClr val="800000"/>
                </a:solidFill>
                <a:latin typeface="Alaska"/>
                <a:ea typeface="ＭＳ Ｐゴシック" pitchFamily="34" charset="-128"/>
              </a:rPr>
              <a:t>Understanding the benefits (2)</a:t>
            </a:r>
          </a:p>
        </p:txBody>
      </p:sp>
      <p:pic>
        <p:nvPicPr>
          <p:cNvPr id="10246" name="Picture 39" descr="8518711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42" y="624532"/>
            <a:ext cx="2778126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48"/>
          <p:cNvSpPr txBox="1">
            <a:spLocks noChangeArrowheads="1"/>
          </p:cNvSpPr>
          <p:nvPr/>
        </p:nvSpPr>
        <p:spPr bwMode="auto">
          <a:xfrm>
            <a:off x="630238" y="1296988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Economic</a:t>
            </a:r>
          </a:p>
        </p:txBody>
      </p:sp>
      <p:sp>
        <p:nvSpPr>
          <p:cNvPr id="10248" name="TextBox 49"/>
          <p:cNvSpPr txBox="1">
            <a:spLocks noChangeArrowheads="1"/>
          </p:cNvSpPr>
          <p:nvPr/>
        </p:nvSpPr>
        <p:spPr bwMode="auto">
          <a:xfrm>
            <a:off x="3350990" y="2556594"/>
            <a:ext cx="102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Social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Cultural</a:t>
            </a:r>
          </a:p>
        </p:txBody>
      </p:sp>
      <p:sp>
        <p:nvSpPr>
          <p:cNvPr id="10249" name="TextBox 50"/>
          <p:cNvSpPr txBox="1">
            <a:spLocks noChangeArrowheads="1"/>
          </p:cNvSpPr>
          <p:nvPr/>
        </p:nvSpPr>
        <p:spPr bwMode="auto">
          <a:xfrm>
            <a:off x="6567686" y="4254277"/>
            <a:ext cx="106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Environ-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mental</a:t>
            </a:r>
          </a:p>
        </p:txBody>
      </p:sp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2267744" y="3945250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000" dirty="0"/>
              <a:t>Towards integrity, trust and </a:t>
            </a:r>
            <a:endParaRPr lang="en-GB" sz="2000" dirty="0" smtClean="0"/>
          </a:p>
          <a:p>
            <a:pPr algn="ctr"/>
            <a:r>
              <a:rPr lang="en-GB" sz="2000" dirty="0" smtClean="0"/>
              <a:t>strengthened </a:t>
            </a:r>
            <a:r>
              <a:rPr lang="en-GB" sz="2000" dirty="0"/>
              <a:t>reputation</a:t>
            </a:r>
          </a:p>
        </p:txBody>
      </p:sp>
      <p:sp>
        <p:nvSpPr>
          <p:cNvPr id="10251" name="TextBox 23"/>
          <p:cNvSpPr txBox="1">
            <a:spLocks noChangeArrowheads="1"/>
          </p:cNvSpPr>
          <p:nvPr/>
        </p:nvSpPr>
        <p:spPr bwMode="auto">
          <a:xfrm>
            <a:off x="6156176" y="5517232"/>
            <a:ext cx="2451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 smtClean="0"/>
              <a:t>Restoration ecology</a:t>
            </a:r>
            <a:endParaRPr lang="en-GB" sz="2000" dirty="0"/>
          </a:p>
        </p:txBody>
      </p:sp>
      <p:sp>
        <p:nvSpPr>
          <p:cNvPr id="10252" name="Slide Number Placeholder 1"/>
          <p:cNvSpPr txBox="1">
            <a:spLocks/>
          </p:cNvSpPr>
          <p:nvPr/>
        </p:nvSpPr>
        <p:spPr bwMode="auto">
          <a:xfrm>
            <a:off x="3651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G_6420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80011"/>
            <a:ext cx="33131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70643" y="692696"/>
            <a:ext cx="8405813" cy="1606252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800000"/>
                </a:solidFill>
                <a:ea typeface="ＭＳ Ｐゴシック" pitchFamily="34" charset="-128"/>
              </a:rPr>
              <a:t>From the dark side to </a:t>
            </a:r>
            <a:br>
              <a:rPr lang="en-GB" sz="3600" b="1" dirty="0" smtClean="0">
                <a:solidFill>
                  <a:srgbClr val="800000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rgbClr val="800000"/>
                </a:solidFill>
                <a:ea typeface="ＭＳ Ｐゴシック" pitchFamily="34" charset="-128"/>
              </a:rPr>
              <a:t>a positive agent of social change</a:t>
            </a: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87313" y="1772816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32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317" name="Slide Number Placeholder 1"/>
          <p:cNvSpPr txBox="1">
            <a:spLocks/>
          </p:cNvSpPr>
          <p:nvPr/>
        </p:nvSpPr>
        <p:spPr bwMode="auto">
          <a:xfrm>
            <a:off x="3651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10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2" descr="Hot pictures of the 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348880"/>
            <a:ext cx="289083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91979"/>
            <a:ext cx="333533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311150" y="2025650"/>
            <a:ext cx="84026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defTabSz="912813">
              <a:spcAft>
                <a:spcPts val="1800"/>
              </a:spcAft>
            </a:pPr>
            <a:r>
              <a:rPr lang="en-GB" sz="40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For further information:</a:t>
            </a:r>
          </a:p>
          <a:p>
            <a:pPr defTabSz="912813"/>
            <a:r>
              <a:rPr lang="en-GB" sz="400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www.icmm.com</a:t>
            </a:r>
            <a:endParaRPr lang="en-GB" sz="4000" dirty="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2813"/>
            <a:endParaRPr lang="en-GB" sz="4000" dirty="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2813"/>
            <a:r>
              <a:rPr lang="en-GB" sz="400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@</a:t>
            </a:r>
            <a:r>
              <a:rPr lang="en-GB" sz="4000" dirty="0" err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icmm_com</a:t>
            </a:r>
            <a:r>
              <a:rPr lang="en-GB" sz="4000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400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2813"/>
            <a:endParaRPr lang="en-GB" sz="400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2813"/>
            <a:endParaRPr lang="en-GB" sz="400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9" name="Picture 16" descr="ICMMEnglish-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358775"/>
            <a:ext cx="1349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23850" y="382587"/>
            <a:ext cx="8405812" cy="598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200" b="0" i="0" u="none" strike="noStrike" cap="none" baseline="0">
                <a:solidFill>
                  <a:srgbClr val="B42908"/>
                </a:solidFill>
                <a:latin typeface="Arial"/>
                <a:ea typeface="Arial"/>
                <a:cs typeface="Arial"/>
                <a:sym typeface="Arial"/>
              </a:rPr>
              <a:t>ICMM at a glance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ftr" idx="4294967295"/>
          </p:nvPr>
        </p:nvSpPr>
        <p:spPr>
          <a:xfrm>
            <a:off x="5862637" y="6513512"/>
            <a:ext cx="2879724" cy="30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www.icmm.com</a:t>
            </a:r>
          </a:p>
        </p:txBody>
      </p:sp>
      <p:sp>
        <p:nvSpPr>
          <p:cNvPr id="163" name="Shape 163"/>
          <p:cNvSpPr/>
          <p:nvPr/>
        </p:nvSpPr>
        <p:spPr>
          <a:xfrm>
            <a:off x="468312" y="1412875"/>
            <a:ext cx="2159000" cy="21526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4" name="Shape 164"/>
          <p:cNvSpPr/>
          <p:nvPr/>
        </p:nvSpPr>
        <p:spPr>
          <a:xfrm>
            <a:off x="6516687" y="1412875"/>
            <a:ext cx="2170111" cy="21605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165" name="Shape 165"/>
          <p:cNvCxnSpPr/>
          <p:nvPr/>
        </p:nvCxnSpPr>
        <p:spPr>
          <a:xfrm>
            <a:off x="323850" y="3789362"/>
            <a:ext cx="8351838" cy="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Shape 166"/>
          <p:cNvCxnSpPr/>
          <p:nvPr/>
        </p:nvCxnSpPr>
        <p:spPr>
          <a:xfrm rot="5400000">
            <a:off x="3312318" y="2601118"/>
            <a:ext cx="2376487" cy="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 rot="5400000">
            <a:off x="4320381" y="5049043"/>
            <a:ext cx="2519361" cy="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 txBox="1"/>
          <p:nvPr/>
        </p:nvSpPr>
        <p:spPr>
          <a:xfrm>
            <a:off x="5940425" y="4508500"/>
            <a:ext cx="2519362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Over 800 sites in 62 countries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555875" y="1557337"/>
            <a:ext cx="1871662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CEO led</a:t>
            </a:r>
          </a:p>
          <a:p>
            <a:endParaRPr lang="x-none" sz="2400" b="1" i="0" u="none" strike="noStrike" cap="none" baseline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 Company members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0" y="1989138"/>
            <a:ext cx="1944688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34 Association members</a:t>
            </a:r>
          </a:p>
        </p:txBody>
      </p:sp>
      <p:sp>
        <p:nvSpPr>
          <p:cNvPr id="171" name="Shape 171"/>
          <p:cNvSpPr/>
          <p:nvPr/>
        </p:nvSpPr>
        <p:spPr>
          <a:xfrm>
            <a:off x="574675" y="3860800"/>
            <a:ext cx="4573587" cy="24796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11375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862638" y="6513513"/>
            <a:ext cx="2879725" cy="306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www.icmm.com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49" y="218338"/>
            <a:ext cx="8405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B42908"/>
                </a:solidFill>
              </a:rPr>
              <a:t>ICMM member companies</a:t>
            </a:r>
          </a:p>
        </p:txBody>
      </p:sp>
      <p:pic>
        <p:nvPicPr>
          <p:cNvPr id="9" name="Content Placeholder 8" descr="ourmembers-slide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1350"/>
            <a:ext cx="9180512" cy="4720282"/>
          </a:xfrm>
        </p:spPr>
      </p:pic>
    </p:spTree>
    <p:extLst>
      <p:ext uri="{BB962C8B-B14F-4D97-AF65-F5344CB8AC3E}">
        <p14:creationId xmlns:p14="http://schemas.microsoft.com/office/powerpoint/2010/main" val="14106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23850" y="382587"/>
            <a:ext cx="8405812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Enhanced transparency and accountability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ftr" idx="4294967295"/>
          </p:nvPr>
        </p:nvSpPr>
        <p:spPr>
          <a:xfrm>
            <a:off x="5862637" y="6513512"/>
            <a:ext cx="2879724" cy="30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www.icmm.com</a:t>
            </a:r>
          </a:p>
        </p:txBody>
      </p:sp>
      <p:sp>
        <p:nvSpPr>
          <p:cNvPr id="263" name="Shape 263"/>
          <p:cNvSpPr/>
          <p:nvPr/>
        </p:nvSpPr>
        <p:spPr>
          <a:xfrm>
            <a:off x="250825" y="1268412"/>
            <a:ext cx="2736850" cy="647700"/>
          </a:xfrm>
          <a:prstGeom prst="rect">
            <a:avLst/>
          </a:prstGeom>
          <a:solidFill>
            <a:srgbClr val="D8D8D8"/>
          </a:solidFill>
          <a:ln w="25400" cap="flat">
            <a:solidFill>
              <a:srgbClr val="89A4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1" i="0" u="none" strike="noStrike" cap="none" baseline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Robust entry criteria and process</a:t>
            </a:r>
          </a:p>
        </p:txBody>
      </p:sp>
      <p:sp>
        <p:nvSpPr>
          <p:cNvPr id="264" name="Shape 264"/>
          <p:cNvSpPr/>
          <p:nvPr/>
        </p:nvSpPr>
        <p:spPr>
          <a:xfrm>
            <a:off x="3132138" y="1268412"/>
            <a:ext cx="2735262" cy="647700"/>
          </a:xfrm>
          <a:prstGeom prst="rect">
            <a:avLst/>
          </a:prstGeom>
          <a:solidFill>
            <a:srgbClr val="D8D8D8"/>
          </a:solidFill>
          <a:ln w="25400" cap="flat">
            <a:solidFill>
              <a:srgbClr val="89A4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1" i="0" u="none" strike="noStrike" cap="none" baseline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Clear performance expectations</a:t>
            </a:r>
          </a:p>
        </p:txBody>
      </p:sp>
      <p:sp>
        <p:nvSpPr>
          <p:cNvPr id="265" name="Shape 265"/>
          <p:cNvSpPr/>
          <p:nvPr/>
        </p:nvSpPr>
        <p:spPr>
          <a:xfrm>
            <a:off x="6011862" y="1268412"/>
            <a:ext cx="2736850" cy="647700"/>
          </a:xfrm>
          <a:prstGeom prst="rect">
            <a:avLst/>
          </a:prstGeom>
          <a:solidFill>
            <a:srgbClr val="D8D8D8"/>
          </a:solidFill>
          <a:ln w="25400" cap="flat">
            <a:solidFill>
              <a:srgbClr val="89A4A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1" i="0" u="none" strike="noStrike" cap="none" baseline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</a:p>
        </p:txBody>
      </p:sp>
      <p:sp>
        <p:nvSpPr>
          <p:cNvPr id="266" name="Shape 266"/>
          <p:cNvSpPr/>
          <p:nvPr/>
        </p:nvSpPr>
        <p:spPr>
          <a:xfrm>
            <a:off x="3419475" y="2133600"/>
            <a:ext cx="2160588" cy="960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7" name="Shape 267"/>
          <p:cNvSpPr/>
          <p:nvPr/>
        </p:nvSpPr>
        <p:spPr>
          <a:xfrm>
            <a:off x="3203575" y="3213100"/>
            <a:ext cx="1655762" cy="2339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8" name="Shape 268"/>
          <p:cNvSpPr/>
          <p:nvPr/>
        </p:nvSpPr>
        <p:spPr>
          <a:xfrm>
            <a:off x="4140200" y="4005262"/>
            <a:ext cx="1655762" cy="23272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cxnSp>
        <p:nvCxnSpPr>
          <p:cNvPr id="269" name="Shape 269"/>
          <p:cNvCxnSpPr/>
          <p:nvPr/>
        </p:nvCxnSpPr>
        <p:spPr>
          <a:xfrm rot="5400000">
            <a:off x="575469" y="3825081"/>
            <a:ext cx="4967286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Shape 270"/>
          <p:cNvCxnSpPr/>
          <p:nvPr/>
        </p:nvCxnSpPr>
        <p:spPr>
          <a:xfrm rot="5400000">
            <a:off x="3456781" y="3825081"/>
            <a:ext cx="4967286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Shape 271"/>
          <p:cNvSpPr/>
          <p:nvPr/>
        </p:nvSpPr>
        <p:spPr>
          <a:xfrm>
            <a:off x="6156176" y="2539163"/>
            <a:ext cx="2631518" cy="317453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72" name="Shape 272"/>
          <p:cNvSpPr/>
          <p:nvPr/>
        </p:nvSpPr>
        <p:spPr>
          <a:xfrm>
            <a:off x="323528" y="2348880"/>
            <a:ext cx="2520279" cy="355509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52375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Shape 278"/>
          <p:cNvGrpSpPr/>
          <p:nvPr/>
        </p:nvGrpSpPr>
        <p:grpSpPr>
          <a:xfrm>
            <a:off x="622230" y="1123600"/>
            <a:ext cx="7982213" cy="4836930"/>
            <a:chOff x="154686" y="70864"/>
            <a:chExt cx="7982213" cy="4836930"/>
          </a:xfrm>
        </p:grpSpPr>
        <p:sp>
          <p:nvSpPr>
            <p:cNvPr id="279" name="Shape 279"/>
            <p:cNvSpPr/>
            <p:nvPr/>
          </p:nvSpPr>
          <p:spPr>
            <a:xfrm>
              <a:off x="6297898" y="70864"/>
              <a:ext cx="1811450" cy="1811450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6650" tIns="26650" rIns="26650" bIns="2665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35"/>
                </a:spcAft>
                <a:buSzPct val="25000"/>
                <a:buNone/>
              </a:pPr>
              <a:r>
                <a:rPr lang="x-none" sz="2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Better decision-making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6696745" y="1944216"/>
              <a:ext cx="1050641" cy="1050641"/>
            </a:xfrm>
            <a:prstGeom prst="mathPlus">
              <a:avLst>
                <a:gd name="adj1" fmla="val 23520"/>
              </a:avLst>
            </a:prstGeom>
            <a:solidFill>
              <a:srgbClr val="A5A5A5"/>
            </a:solidFill>
            <a:ln>
              <a:noFill/>
            </a:ln>
          </p:spPr>
          <p:txBody>
            <a:bodyPr lIns="0" tIns="0" rIns="0" bIns="0" anchor="ctr" anchorCtr="0">
              <a:spAutoFit/>
            </a:bodyPr>
            <a:lstStyle/>
            <a:p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325450" y="3096343"/>
              <a:ext cx="1811450" cy="1811450"/>
            </a:xfrm>
            <a:prstGeom prst="ellipse">
              <a:avLst/>
            </a:prstGeom>
            <a:solidFill>
              <a:srgbClr val="212167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6650" tIns="26650" rIns="26650" bIns="2665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35"/>
                </a:spcAft>
                <a:buSzPct val="25000"/>
                <a:buNone/>
              </a:pPr>
              <a:r>
                <a:rPr lang="x-none" sz="2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Enhanced Trust</a:t>
              </a:r>
            </a:p>
          </p:txBody>
        </p:sp>
        <p:sp>
          <p:nvSpPr>
            <p:cNvPr id="282" name="Shape 282"/>
            <p:cNvSpPr/>
            <p:nvPr/>
          </p:nvSpPr>
          <p:spPr>
            <a:xfrm rot="-58730">
              <a:off x="2283433" y="2189131"/>
              <a:ext cx="1055782" cy="6738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8F4F5"/>
            </a:solidFill>
            <a:ln>
              <a:noFill/>
            </a:ln>
          </p:spPr>
          <p:txBody>
            <a:bodyPr lIns="0" tIns="0" rIns="0" bIns="0" anchor="ctr" anchorCtr="0">
              <a:spAutoFit/>
            </a:bodyPr>
            <a:lstStyle/>
            <a:p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54686" y="729052"/>
              <a:ext cx="3622901" cy="3622901"/>
            </a:xfrm>
            <a:prstGeom prst="ellipse">
              <a:avLst/>
            </a:prstGeom>
            <a:solidFill>
              <a:srgbClr val="FFCC00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6825" tIns="36825" rIns="36825" bIns="36825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15"/>
                </a:spcAft>
                <a:buSzPct val="25000"/>
                <a:buNone/>
              </a:pPr>
              <a:r>
                <a:rPr lang="x-none" sz="29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Transparency and accountability</a:t>
              </a:r>
            </a:p>
          </p:txBody>
        </p:sp>
      </p:grp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23528" y="260647"/>
            <a:ext cx="8405812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value proposition of enhanced </a:t>
            </a:r>
            <a:b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transparency and accountability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ftr" idx="4294967295"/>
          </p:nvPr>
        </p:nvSpPr>
        <p:spPr>
          <a:xfrm>
            <a:off x="5862637" y="6513512"/>
            <a:ext cx="2879724" cy="30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www.icmm.com</a:t>
            </a:r>
          </a:p>
        </p:txBody>
      </p:sp>
      <p:sp>
        <p:nvSpPr>
          <p:cNvPr id="286" name="Shape 286"/>
          <p:cNvSpPr/>
          <p:nvPr/>
        </p:nvSpPr>
        <p:spPr>
          <a:xfrm>
            <a:off x="4859337" y="3213100"/>
            <a:ext cx="1152525" cy="1079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7273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557338"/>
            <a:ext cx="36734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itle 1"/>
          <p:cNvSpPr>
            <a:spLocks noGrp="1"/>
          </p:cNvSpPr>
          <p:nvPr>
            <p:ph type="title"/>
          </p:nvPr>
        </p:nvSpPr>
        <p:spPr>
          <a:xfrm>
            <a:off x="375929" y="333028"/>
            <a:ext cx="8405813" cy="647700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800000"/>
                </a:solidFill>
                <a:latin typeface="Alaska"/>
              </a:rPr>
              <a:t>Mining sector risks... and opportunities  </a:t>
            </a:r>
          </a:p>
        </p:txBody>
      </p:sp>
      <p:sp>
        <p:nvSpPr>
          <p:cNvPr id="14234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Arial" pitchFamily="34" charset="0"/>
                <a:cs typeface="Arial Unicode MS" pitchFamily="34" charset="-128"/>
              </a:rPr>
              <a:t>www.icmm.com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67288" y="1285875"/>
            <a:ext cx="3495675" cy="857250"/>
            <a:chOff x="5238752" y="1285860"/>
            <a:chExt cx="3786214" cy="857256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5239125" y="1285487"/>
              <a:ext cx="857256" cy="858002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754" y="1285860"/>
              <a:ext cx="2928212" cy="1588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429250" y="4572000"/>
            <a:ext cx="3033713" cy="858838"/>
            <a:chOff x="5738818" y="4714884"/>
            <a:chExt cx="3429024" cy="858844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V="1">
              <a:off x="5739043" y="4714659"/>
              <a:ext cx="857256" cy="857704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96522" y="5572140"/>
              <a:ext cx="2571320" cy="1588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"/>
          <p:cNvGrpSpPr>
            <a:grpSpLocks/>
          </p:cNvGrpSpPr>
          <p:nvPr/>
        </p:nvGrpSpPr>
        <p:grpSpPr bwMode="auto">
          <a:xfrm flipH="1">
            <a:off x="417513" y="4572000"/>
            <a:ext cx="3033712" cy="858838"/>
            <a:chOff x="5738818" y="4714884"/>
            <a:chExt cx="3429024" cy="858844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V="1">
              <a:off x="5738144" y="4715557"/>
              <a:ext cx="857256" cy="855910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594728" y="5572140"/>
              <a:ext cx="2573114" cy="1588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>
            <a:grpSpLocks/>
          </p:cNvGrpSpPr>
          <p:nvPr/>
        </p:nvGrpSpPr>
        <p:grpSpPr bwMode="auto">
          <a:xfrm flipH="1">
            <a:off x="417513" y="1285875"/>
            <a:ext cx="3495675" cy="857250"/>
            <a:chOff x="5238752" y="1285860"/>
            <a:chExt cx="3786214" cy="857256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5239125" y="1285486"/>
              <a:ext cx="857256" cy="858003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755" y="1285860"/>
              <a:ext cx="2928211" cy="1588"/>
            </a:xfrm>
            <a:prstGeom prst="line">
              <a:avLst/>
            </a:prstGeom>
            <a:ln w="50800"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rot="5400000">
            <a:off x="4082256" y="5287169"/>
            <a:ext cx="714375" cy="1588"/>
          </a:xfrm>
          <a:prstGeom prst="line">
            <a:avLst/>
          </a:prstGeom>
          <a:ln w="508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6" name="Text Box 50"/>
          <p:cNvSpPr txBox="1">
            <a:spLocks noChangeArrowheads="1"/>
          </p:cNvSpPr>
          <p:nvPr/>
        </p:nvSpPr>
        <p:spPr bwMode="auto">
          <a:xfrm>
            <a:off x="2462213" y="5715000"/>
            <a:ext cx="2241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 </a:t>
            </a:r>
            <a:r>
              <a:rPr lang="en-GB">
                <a:solidFill>
                  <a:srgbClr val="0070C0"/>
                </a:solidFill>
              </a:rPr>
              <a:t>Commodity price 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 Interest rate risks</a:t>
            </a:r>
          </a:p>
        </p:txBody>
      </p:sp>
      <p:sp>
        <p:nvSpPr>
          <p:cNvPr id="142347" name="Text Box 50"/>
          <p:cNvSpPr txBox="1">
            <a:spLocks noChangeArrowheads="1"/>
          </p:cNvSpPr>
          <p:nvPr/>
        </p:nvSpPr>
        <p:spPr bwMode="auto">
          <a:xfrm>
            <a:off x="4505325" y="5715000"/>
            <a:ext cx="2638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693EA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Currency Risks</a:t>
            </a:r>
          </a:p>
          <a:p>
            <a:pPr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 dirty="0"/>
              <a:t> Equity risks</a:t>
            </a:r>
          </a:p>
        </p:txBody>
      </p:sp>
      <p:sp>
        <p:nvSpPr>
          <p:cNvPr id="142348" name="Text Box 50"/>
          <p:cNvSpPr txBox="1">
            <a:spLocks noChangeArrowheads="1"/>
          </p:cNvSpPr>
          <p:nvPr/>
        </p:nvSpPr>
        <p:spPr bwMode="auto">
          <a:xfrm>
            <a:off x="6219825" y="1357313"/>
            <a:ext cx="24399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>
                <a:solidFill>
                  <a:srgbClr val="0070C0"/>
                </a:solidFill>
              </a:rPr>
              <a:t>Political instability</a:t>
            </a:r>
          </a:p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>
                <a:solidFill>
                  <a:srgbClr val="0070C0"/>
                </a:solidFill>
              </a:rPr>
              <a:t>War/civil disturbance</a:t>
            </a:r>
          </a:p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>
                <a:solidFill>
                  <a:srgbClr val="0070C0"/>
                </a:solidFill>
              </a:rPr>
              <a:t>Expropriation</a:t>
            </a:r>
          </a:p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>
                <a:solidFill>
                  <a:srgbClr val="0070C0"/>
                </a:solidFill>
              </a:rPr>
              <a:t>Breach of contract</a:t>
            </a:r>
          </a:p>
        </p:txBody>
      </p:sp>
      <p:sp>
        <p:nvSpPr>
          <p:cNvPr id="142349" name="Text Box 50"/>
          <p:cNvSpPr txBox="1">
            <a:spLocks noChangeArrowheads="1"/>
          </p:cNvSpPr>
          <p:nvPr/>
        </p:nvSpPr>
        <p:spPr bwMode="auto">
          <a:xfrm>
            <a:off x="352425" y="1357313"/>
            <a:ext cx="29241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indent="-142875" defTabSz="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Life cycle aspects,  e.g.        recyclability, disposal</a:t>
            </a:r>
          </a:p>
          <a:p>
            <a:pPr marL="142875" indent="-142875" defTabSz="142875">
              <a:spcAft>
                <a:spcPts val="4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Chemicals management/  inherent HSE risks</a:t>
            </a:r>
          </a:p>
          <a:p>
            <a:pPr marL="142875" indent="-142875" defTabSz="142875">
              <a:spcAft>
                <a:spcPts val="4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Supply/value chain</a:t>
            </a:r>
          </a:p>
          <a:p>
            <a:pPr marL="142875" indent="-142875" defTabSz="142875">
              <a:spcAft>
                <a:spcPts val="4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Market access</a:t>
            </a:r>
          </a:p>
          <a:p>
            <a:pPr marL="142875" indent="-142875" defTabSz="142875">
              <a:spcAft>
                <a:spcPts val="600"/>
              </a:spcAft>
              <a:buClr>
                <a:srgbClr val="5F5F5F"/>
              </a:buClr>
            </a:pPr>
            <a:endParaRPr lang="en-GB"/>
          </a:p>
        </p:txBody>
      </p:sp>
      <p:sp>
        <p:nvSpPr>
          <p:cNvPr id="142350" name="Text Box 50"/>
          <p:cNvSpPr txBox="1">
            <a:spLocks noChangeArrowheads="1"/>
          </p:cNvSpPr>
          <p:nvPr/>
        </p:nvSpPr>
        <p:spPr bwMode="auto">
          <a:xfrm>
            <a:off x="352425" y="3714750"/>
            <a:ext cx="2768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>
                <a:solidFill>
                  <a:srgbClr val="0070C0"/>
                </a:solidFill>
              </a:rPr>
              <a:t>Business interruption</a:t>
            </a:r>
          </a:p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H&amp;S and ESG</a:t>
            </a:r>
          </a:p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Failure of systems</a:t>
            </a:r>
          </a:p>
          <a:p>
            <a:pPr marL="142875" indent="-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Regulatory non-compliance</a:t>
            </a:r>
          </a:p>
        </p:txBody>
      </p:sp>
      <p:sp>
        <p:nvSpPr>
          <p:cNvPr id="142351" name="Text Box 50"/>
          <p:cNvSpPr txBox="1">
            <a:spLocks noChangeArrowheads="1"/>
          </p:cNvSpPr>
          <p:nvPr/>
        </p:nvSpPr>
        <p:spPr bwMode="auto">
          <a:xfrm>
            <a:off x="6227763" y="3429000"/>
            <a:ext cx="277018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indent="-142875" defTabSz="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Resource access – land, energy, water</a:t>
            </a:r>
          </a:p>
          <a:p>
            <a:pPr marL="142875" indent="-142875" defTabSz="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Access to capital &amp; talent</a:t>
            </a:r>
          </a:p>
          <a:p>
            <a:pPr marL="142875" indent="-142875" defTabSz="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Climate change</a:t>
            </a:r>
          </a:p>
          <a:p>
            <a:pPr marL="142875" indent="-142875" defTabSz="142875">
              <a:spcAft>
                <a:spcPts val="600"/>
              </a:spcAft>
              <a:buClr>
                <a:srgbClr val="5F5F5F"/>
              </a:buClr>
              <a:buFont typeface="Wingdings" pitchFamily="2" charset="2"/>
              <a:buChar char="§"/>
            </a:pPr>
            <a:r>
              <a:rPr lang="en-GB"/>
              <a:t>Reputation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 smtClean="0">
                <a:solidFill>
                  <a:srgbClr val="800000"/>
                </a:solidFill>
                <a:latin typeface="Alaska"/>
              </a:rPr>
              <a:t>Material issues – 2011 SD reports </a:t>
            </a:r>
            <a:endParaRPr lang="en-GB" sz="2800" b="1" i="1" dirty="0">
              <a:solidFill>
                <a:srgbClr val="800000"/>
              </a:solidFill>
              <a:latin typeface="Alask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www.icmm.com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2"/>
          <a:stretch/>
        </p:blipFill>
        <p:spPr bwMode="auto">
          <a:xfrm>
            <a:off x="1187624" y="1196752"/>
            <a:ext cx="7202312" cy="508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034050" y="3196658"/>
            <a:ext cx="377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% of reports identifying issues as material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89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59563" y="1223963"/>
            <a:ext cx="2339975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43888" cy="7334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rgbClr val="800000"/>
                </a:solidFill>
                <a:latin typeface="Alaska"/>
                <a:cs typeface="Arial" charset="0"/>
              </a:rPr>
              <a:t>Reality check: key trends</a:t>
            </a:r>
            <a:endParaRPr lang="en-GB" sz="2800" b="1" i="1" dirty="0" smtClean="0">
              <a:solidFill>
                <a:srgbClr val="800000"/>
              </a:solidFill>
              <a:latin typeface="Alaska"/>
              <a:cs typeface="Arial" charset="0"/>
            </a:endParaRPr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95537" y="1058870"/>
          <a:ext cx="878497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7440A0-1ADF-4DDE-A231-1CB7D999F31D}" type="slidenum">
              <a:rPr lang="en-US" sz="1600">
                <a:solidFill>
                  <a:schemeClr val="bg1"/>
                </a:solidFill>
              </a:rPr>
              <a:pPr/>
              <a:t>8</a:t>
            </a:fld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179388" y="908050"/>
            <a:ext cx="7291387" cy="885825"/>
            <a:chOff x="864106" y="-19288"/>
            <a:chExt cx="5624814" cy="809025"/>
          </a:xfrm>
        </p:grpSpPr>
        <p:sp>
          <p:nvSpPr>
            <p:cNvPr id="11" name="Pentagon 10"/>
            <p:cNvSpPr/>
            <p:nvPr/>
          </p:nvSpPr>
          <p:spPr>
            <a:xfrm rot="10800000">
              <a:off x="864106" y="-439"/>
              <a:ext cx="5555009" cy="790176"/>
            </a:xfrm>
            <a:prstGeom prst="homePlate">
              <a:avLst/>
            </a:prstGeom>
            <a:solidFill>
              <a:srgbClr val="FF6600"/>
            </a:solidFill>
            <a:effectLst>
              <a:outerShdw blurRad="40000" dist="23000" dir="5400000" rotWithShape="0">
                <a:srgbClr val="0693EA">
                  <a:alpha val="35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>
              <a:off x="1253544" y="-19288"/>
              <a:ext cx="5235376" cy="790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8251" tIns="76200" rIns="142240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cs typeface="Arial" pitchFamily="34" charset="0"/>
                </a:rPr>
                <a:t>Increasing public concerns </a:t>
              </a:r>
              <a:r>
                <a:rPr lang="en-GB" sz="1200" b="1" dirty="0">
                  <a:solidFill>
                    <a:schemeClr val="tx1"/>
                  </a:solidFill>
                  <a:cs typeface="Arial" pitchFamily="34" charset="0"/>
                </a:rPr>
                <a:t>(climate change, water, human rights, biodiversity, corruption and transparency, workplace fatalities, distribution of economic benefits of mining, poverty reduction, indigenous peoples’ role in decision-making)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0" y="929825"/>
            <a:ext cx="878600" cy="878600"/>
          </a:xfrm>
          <a:prstGeom prst="ellipse">
            <a:avLst/>
          </a:prstGeom>
          <a:gradFill rotWithShape="0">
            <a:gsLst>
              <a:gs pos="0">
                <a:schemeClr val="accent1">
                  <a:tint val="50000"/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1">
                  <a:tint val="5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tint val="5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684213" y="1993900"/>
            <a:ext cx="31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2</a:t>
            </a:r>
          </a:p>
        </p:txBody>
      </p: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928688" y="2957513"/>
            <a:ext cx="38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1"/>
              <a:t>3</a:t>
            </a:r>
          </a:p>
        </p:txBody>
      </p:sp>
      <p:sp>
        <p:nvSpPr>
          <p:cNvPr id="4108" name="TextBox 17"/>
          <p:cNvSpPr txBox="1">
            <a:spLocks noChangeArrowheads="1"/>
          </p:cNvSpPr>
          <p:nvPr/>
        </p:nvSpPr>
        <p:spPr bwMode="auto">
          <a:xfrm>
            <a:off x="1331913" y="3886200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4</a:t>
            </a:r>
          </a:p>
        </p:txBody>
      </p:sp>
      <p:sp>
        <p:nvSpPr>
          <p:cNvPr id="4109" name="TextBox 18"/>
          <p:cNvSpPr txBox="1">
            <a:spLocks noChangeArrowheads="1"/>
          </p:cNvSpPr>
          <p:nvPr/>
        </p:nvSpPr>
        <p:spPr bwMode="auto">
          <a:xfrm>
            <a:off x="2170113" y="5713413"/>
            <a:ext cx="38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6</a:t>
            </a:r>
          </a:p>
        </p:txBody>
      </p:sp>
      <p:sp>
        <p:nvSpPr>
          <p:cNvPr id="4110" name="TextBox 19"/>
          <p:cNvSpPr txBox="1">
            <a:spLocks noChangeArrowheads="1"/>
          </p:cNvSpPr>
          <p:nvPr/>
        </p:nvSpPr>
        <p:spPr bwMode="auto">
          <a:xfrm>
            <a:off x="1692275" y="482123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5</a:t>
            </a:r>
          </a:p>
        </p:txBody>
      </p:sp>
      <p:sp>
        <p:nvSpPr>
          <p:cNvPr id="4111" name="TextBox 20"/>
          <p:cNvSpPr txBox="1">
            <a:spLocks noChangeArrowheads="1"/>
          </p:cNvSpPr>
          <p:nvPr/>
        </p:nvSpPr>
        <p:spPr bwMode="auto">
          <a:xfrm>
            <a:off x="282575" y="1079500"/>
            <a:ext cx="312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Arial" pitchFamily="34" charset="0"/>
                <a:cs typeface="Arial Unicode MS" pitchFamily="34" charset="-128"/>
              </a:rPr>
              <a:t>www.icmm.com</a:t>
            </a:r>
          </a:p>
        </p:txBody>
      </p:sp>
      <p:sp>
        <p:nvSpPr>
          <p:cNvPr id="14950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49509" name="Rectangle 9"/>
          <p:cNvSpPr>
            <a:spLocks noChangeArrowheads="1"/>
          </p:cNvSpPr>
          <p:nvPr/>
        </p:nvSpPr>
        <p:spPr bwMode="auto">
          <a:xfrm>
            <a:off x="5867400" y="5949950"/>
            <a:ext cx="1860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i="1"/>
              <a:t>Source: OPM and ICMM</a:t>
            </a:r>
          </a:p>
        </p:txBody>
      </p:sp>
      <p:sp>
        <p:nvSpPr>
          <p:cNvPr id="149510" name="Rectangle 10"/>
          <p:cNvSpPr>
            <a:spLocks noChangeArrowheads="1"/>
          </p:cNvSpPr>
          <p:nvPr/>
        </p:nvSpPr>
        <p:spPr bwMode="auto">
          <a:xfrm>
            <a:off x="395288" y="1700808"/>
            <a:ext cx="84251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GB" sz="2000" dirty="0" smtClean="0"/>
              <a:t>Strong demand continuing – with some bumps and supply challenges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GB" sz="2000" dirty="0" smtClean="0"/>
              <a:t>Poor </a:t>
            </a:r>
            <a:r>
              <a:rPr lang="en-GB" sz="2000" dirty="0"/>
              <a:t>or middle income countries dominate the top 30 national </a:t>
            </a:r>
            <a:r>
              <a:rPr lang="en-GB" sz="2000" dirty="0" smtClean="0"/>
              <a:t>mining </a:t>
            </a:r>
            <a:r>
              <a:rPr lang="en-GB" sz="2000" dirty="0"/>
              <a:t>and metals  </a:t>
            </a:r>
            <a:r>
              <a:rPr lang="en-GB" sz="2000" dirty="0" smtClean="0"/>
              <a:t>economies – increasing dependency</a:t>
            </a:r>
            <a:endParaRPr lang="en-GB" sz="20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GB" sz="2000" dirty="0"/>
              <a:t>From </a:t>
            </a:r>
            <a:r>
              <a:rPr lang="en-GB" sz="2000" dirty="0" smtClean="0"/>
              <a:t>global </a:t>
            </a:r>
            <a:r>
              <a:rPr lang="en-GB" sz="2000" dirty="0"/>
              <a:t>production perspective, higher and high middle-income countries dominate </a:t>
            </a:r>
            <a:endParaRPr lang="en-GB" sz="20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en-GB" sz="2000" dirty="0" smtClean="0"/>
              <a:t>Schedule/cost over-runs remain significant – community and civil society resistance a key factor in commissioning delays</a:t>
            </a:r>
          </a:p>
          <a:p>
            <a:pPr marL="798513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/>
              <a:t>73% of project delayed</a:t>
            </a:r>
          </a:p>
          <a:p>
            <a:pPr marL="798513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/>
              <a:t>Conflict on the </a:t>
            </a:r>
            <a:r>
              <a:rPr lang="en-GB" sz="2000" dirty="0"/>
              <a:t>i</a:t>
            </a:r>
            <a:r>
              <a:rPr lang="en-GB" sz="2000" dirty="0" smtClean="0"/>
              <a:t>ncrease </a:t>
            </a:r>
          </a:p>
          <a:p>
            <a:pPr marL="798513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/>
              <a:t>What is fair?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82588"/>
            <a:ext cx="8405813" cy="647700"/>
          </a:xfrm>
        </p:spPr>
        <p:txBody>
          <a:bodyPr/>
          <a:lstStyle/>
          <a:p>
            <a:r>
              <a:rPr lang="en-GB" sz="2800" b="1" i="1" dirty="0" smtClean="0">
                <a:solidFill>
                  <a:srgbClr val="800000"/>
                </a:solidFill>
                <a:latin typeface="Alaska"/>
              </a:rPr>
              <a:t>Operating environment – key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CMM Script Slides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Nature &amp;#x0D;&amp;#x0A;of the industry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The industry the challenge&amp;#x0D;&amp;#x0A;                        and the opportunity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The benefits pie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The benefits pie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eeing the contribution (benefits, risks, &amp;#x0D;&amp;#x0A;&amp;amp;#x09;         costs and responsibilities pie)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How the world sees it....How the market sees it...&amp;#x0D;&amp;#x0A;How mining/metals sees it...&amp;quot;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 - &amp;quot;Seeing the contribution&amp;quot;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67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 - &amp;quot;Effective action through effective collaboration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&amp;amp;#x09;Good enough is&amp;#x0D;&amp;#x0A;                        no longer good enough&amp;quot;&quot;/&gt;&lt;property id=&quot;20307&quot; value=&quot;276&quot;/&gt;&lt;/object&gt;&lt;object type=&quot;3&quot; unique_id=&quot;10021&quot;&gt;&lt;property id=&quot;20148&quot; value=&quot;5&quot;/&gt;&lt;property id=&quot;20300&quot; value=&quot;Slide 18 - &amp;quot;Call to action&amp;quot;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273&quot;/&gt;&lt;/object&gt;&lt;/object&gt;&lt;/object&gt;&lt;/database&gt;"/>
  <p:tag name="SECTOMILLISECCONVERTED" val="1"/>
  <p:tag name="PRESGUID" val="4ff81da1-1c90-4f8c-a186-590b958a9b08"/>
</p:tagLst>
</file>

<file path=ppt/theme/theme1.xml><?xml version="1.0" encoding="utf-8"?>
<a:theme xmlns:a="http://schemas.openxmlformats.org/drawingml/2006/main" name="ICMM powerpoint template">
  <a:themeElements>
    <a:clrScheme name="Standard Text | Red Ttitle Master 1">
      <a:dk1>
        <a:srgbClr val="000000"/>
      </a:dk1>
      <a:lt1>
        <a:srgbClr val="FFFFFF"/>
      </a:lt1>
      <a:dk2>
        <a:srgbClr val="B42908"/>
      </a:dk2>
      <a:lt2>
        <a:srgbClr val="7AC142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Text | Red T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Text | Red Ttitle Master 1">
        <a:dk1>
          <a:srgbClr val="000000"/>
        </a:dk1>
        <a:lt1>
          <a:srgbClr val="FFFFFF"/>
        </a:lt1>
        <a:dk2>
          <a:srgbClr val="B42908"/>
        </a:dk2>
        <a:lt2>
          <a:srgbClr val="7AC14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9088</TotalTime>
  <Words>570</Words>
  <Application>Microsoft Office PowerPoint</Application>
  <PresentationFormat>On-screen Show (4:3)</PresentationFormat>
  <Paragraphs>115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ICMM powerpoint template</vt:lpstr>
      <vt:lpstr>Mining’s contribution to sustainable development  </vt:lpstr>
      <vt:lpstr>ICMM at a glance</vt:lpstr>
      <vt:lpstr>PowerPoint Presentation</vt:lpstr>
      <vt:lpstr>Enhanced transparency and accountability</vt:lpstr>
      <vt:lpstr>The value proposition of enhanced  transparency and accountability</vt:lpstr>
      <vt:lpstr>Mining sector risks... and opportunities  </vt:lpstr>
      <vt:lpstr>Material issues – 2011 SD reports </vt:lpstr>
      <vt:lpstr>Reality check: key trends</vt:lpstr>
      <vt:lpstr>Operating environment – key trends</vt:lpstr>
      <vt:lpstr>Understand the contribution</vt:lpstr>
      <vt:lpstr>Understanding the benefits (1)</vt:lpstr>
      <vt:lpstr>Understanding the benefits (2)</vt:lpstr>
      <vt:lpstr>From the dark side to  a positive agent of social change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ICMM Script Slides</dc:title>
  <dc:creator>Max</dc:creator>
  <cp:lastModifiedBy>ICMM</cp:lastModifiedBy>
  <cp:revision>75</cp:revision>
  <cp:lastPrinted>2012-03-01T17:52:26Z</cp:lastPrinted>
  <dcterms:created xsi:type="dcterms:W3CDTF">2012-02-20T10:50:57Z</dcterms:created>
  <dcterms:modified xsi:type="dcterms:W3CDTF">2012-06-18T00:31:26Z</dcterms:modified>
</cp:coreProperties>
</file>