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635" r:id="rId2"/>
    <p:sldId id="669" r:id="rId3"/>
    <p:sldId id="662" r:id="rId4"/>
    <p:sldId id="695" r:id="rId5"/>
    <p:sldId id="671" r:id="rId6"/>
    <p:sldId id="673" r:id="rId7"/>
    <p:sldId id="675" r:id="rId8"/>
    <p:sldId id="676" r:id="rId9"/>
    <p:sldId id="677" r:id="rId10"/>
    <p:sldId id="678" r:id="rId11"/>
    <p:sldId id="674" r:id="rId12"/>
    <p:sldId id="680" r:id="rId13"/>
    <p:sldId id="681" r:id="rId14"/>
    <p:sldId id="683" r:id="rId15"/>
    <p:sldId id="702" r:id="rId16"/>
    <p:sldId id="691" r:id="rId17"/>
    <p:sldId id="687" r:id="rId18"/>
    <p:sldId id="692" r:id="rId19"/>
    <p:sldId id="693" r:id="rId20"/>
    <p:sldId id="684" r:id="rId21"/>
    <p:sldId id="701" r:id="rId22"/>
    <p:sldId id="700" r:id="rId23"/>
    <p:sldId id="698" r:id="rId24"/>
    <p:sldId id="699" r:id="rId25"/>
    <p:sldId id="703" r:id="rId26"/>
  </p:sldIdLst>
  <p:sldSz cx="9144000" cy="6858000" type="screen4x3"/>
  <p:notesSz cx="6858000" cy="9144000"/>
  <p:defaultTextStyle>
    <a:defPPr>
      <a:defRPr lang="es-ES_tradnl"/>
    </a:defPPr>
    <a:lvl1pPr algn="l" rtl="0" fontAlgn="base">
      <a:spcBef>
        <a:spcPct val="0"/>
      </a:spcBef>
      <a:spcAft>
        <a:spcPct val="0"/>
      </a:spcAft>
      <a:defRPr sz="1100" b="1" kern="1200">
        <a:solidFill>
          <a:schemeClr val="tx1"/>
        </a:solidFill>
        <a:latin typeface="Arial" charset="0"/>
        <a:ea typeface="+mn-ea"/>
        <a:cs typeface="+mn-cs"/>
      </a:defRPr>
    </a:lvl1pPr>
    <a:lvl2pPr marL="457200" algn="l" rtl="0" fontAlgn="base">
      <a:spcBef>
        <a:spcPct val="0"/>
      </a:spcBef>
      <a:spcAft>
        <a:spcPct val="0"/>
      </a:spcAft>
      <a:defRPr sz="1100" b="1" kern="1200">
        <a:solidFill>
          <a:schemeClr val="tx1"/>
        </a:solidFill>
        <a:latin typeface="Arial" charset="0"/>
        <a:ea typeface="+mn-ea"/>
        <a:cs typeface="+mn-cs"/>
      </a:defRPr>
    </a:lvl2pPr>
    <a:lvl3pPr marL="914400" algn="l" rtl="0" fontAlgn="base">
      <a:spcBef>
        <a:spcPct val="0"/>
      </a:spcBef>
      <a:spcAft>
        <a:spcPct val="0"/>
      </a:spcAft>
      <a:defRPr sz="1100" b="1" kern="1200">
        <a:solidFill>
          <a:schemeClr val="tx1"/>
        </a:solidFill>
        <a:latin typeface="Arial" charset="0"/>
        <a:ea typeface="+mn-ea"/>
        <a:cs typeface="+mn-cs"/>
      </a:defRPr>
    </a:lvl3pPr>
    <a:lvl4pPr marL="1371600" algn="l" rtl="0" fontAlgn="base">
      <a:spcBef>
        <a:spcPct val="0"/>
      </a:spcBef>
      <a:spcAft>
        <a:spcPct val="0"/>
      </a:spcAft>
      <a:defRPr sz="1100" b="1" kern="1200">
        <a:solidFill>
          <a:schemeClr val="tx1"/>
        </a:solidFill>
        <a:latin typeface="Arial" charset="0"/>
        <a:ea typeface="+mn-ea"/>
        <a:cs typeface="+mn-cs"/>
      </a:defRPr>
    </a:lvl4pPr>
    <a:lvl5pPr marL="1828800" algn="l" rtl="0" fontAlgn="base">
      <a:spcBef>
        <a:spcPct val="0"/>
      </a:spcBef>
      <a:spcAft>
        <a:spcPct val="0"/>
      </a:spcAft>
      <a:defRPr sz="1100" b="1" kern="1200">
        <a:solidFill>
          <a:schemeClr val="tx1"/>
        </a:solidFill>
        <a:latin typeface="Arial" charset="0"/>
        <a:ea typeface="+mn-ea"/>
        <a:cs typeface="+mn-cs"/>
      </a:defRPr>
    </a:lvl5pPr>
    <a:lvl6pPr marL="2286000" algn="l" defTabSz="914400" rtl="0" eaLnBrk="1" latinLnBrk="0" hangingPunct="1">
      <a:defRPr sz="1100" b="1" kern="1200">
        <a:solidFill>
          <a:schemeClr val="tx1"/>
        </a:solidFill>
        <a:latin typeface="Arial" charset="0"/>
        <a:ea typeface="+mn-ea"/>
        <a:cs typeface="+mn-cs"/>
      </a:defRPr>
    </a:lvl6pPr>
    <a:lvl7pPr marL="2743200" algn="l" defTabSz="914400" rtl="0" eaLnBrk="1" latinLnBrk="0" hangingPunct="1">
      <a:defRPr sz="1100" b="1" kern="1200">
        <a:solidFill>
          <a:schemeClr val="tx1"/>
        </a:solidFill>
        <a:latin typeface="Arial" charset="0"/>
        <a:ea typeface="+mn-ea"/>
        <a:cs typeface="+mn-cs"/>
      </a:defRPr>
    </a:lvl7pPr>
    <a:lvl8pPr marL="3200400" algn="l" defTabSz="914400" rtl="0" eaLnBrk="1" latinLnBrk="0" hangingPunct="1">
      <a:defRPr sz="1100" b="1" kern="1200">
        <a:solidFill>
          <a:schemeClr val="tx1"/>
        </a:solidFill>
        <a:latin typeface="Arial" charset="0"/>
        <a:ea typeface="+mn-ea"/>
        <a:cs typeface="+mn-cs"/>
      </a:defRPr>
    </a:lvl8pPr>
    <a:lvl9pPr marL="3657600" algn="l" defTabSz="914400" rtl="0" eaLnBrk="1" latinLnBrk="0" hangingPunct="1">
      <a:defRPr sz="11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7434"/>
    <a:srgbClr val="009644"/>
    <a:srgbClr val="006C31"/>
    <a:srgbClr val="003399"/>
    <a:srgbClr val="CC6600"/>
    <a:srgbClr val="003366"/>
    <a:srgbClr val="0076A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snapToObjects="1">
      <p:cViewPr varScale="1">
        <p:scale>
          <a:sx n="120" d="100"/>
          <a:sy n="120" d="100"/>
        </p:scale>
        <p:origin x="-2160" y="-112"/>
      </p:cViewPr>
      <p:guideLst>
        <p:guide orient="horz" pos="2448"/>
        <p:guide pos="1824"/>
        <p:guide pos="132"/>
        <p:guide pos="2880"/>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00" d="100"/>
          <a:sy n="100" d="100"/>
        </p:scale>
        <p:origin x="-3536" y="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269541778975741"/>
          <c:w val="1.0"/>
          <c:h val="0.867924528301887"/>
        </c:manualLayout>
      </c:layout>
      <c:barChart>
        <c:barDir val="col"/>
        <c:grouping val="stacked"/>
        <c:varyColors val="0"/>
        <c:ser>
          <c:idx val="0"/>
          <c:order val="0"/>
          <c:tx>
            <c:strRef>
              <c:f>Sheet1!$A$2</c:f>
              <c:strCache>
                <c:ptCount val="1"/>
                <c:pt idx="0">
                  <c:v>Este</c:v>
                </c:pt>
              </c:strCache>
            </c:strRef>
          </c:tx>
          <c:spPr>
            <a:solidFill>
              <a:schemeClr val="accent1"/>
            </a:solidFill>
            <a:ln w="12700">
              <a:solidFill>
                <a:schemeClr val="tx1"/>
              </a:solidFill>
              <a:prstDash val="solid"/>
            </a:ln>
          </c:spPr>
          <c:invertIfNegative val="0"/>
          <c:dPt>
            <c:idx val="0"/>
            <c:invertIfNegative val="0"/>
            <c:bubble3D val="0"/>
            <c:spPr>
              <a:solidFill>
                <a:schemeClr val="bg2"/>
              </a:solidFill>
              <a:ln w="25400">
                <a:solidFill>
                  <a:srgbClr val="FFFFFF"/>
                </a:solidFill>
                <a:prstDash val="solid"/>
              </a:ln>
            </c:spPr>
          </c:dPt>
          <c:dPt>
            <c:idx val="1"/>
            <c:invertIfNegative val="0"/>
            <c:bubble3D val="0"/>
            <c:spPr>
              <a:solidFill>
                <a:schemeClr val="hlink"/>
              </a:solidFill>
              <a:ln w="25400">
                <a:solidFill>
                  <a:srgbClr val="FFFFFF"/>
                </a:solidFill>
                <a:prstDash val="solid"/>
              </a:ln>
            </c:spPr>
          </c:dPt>
          <c:cat>
            <c:strRef>
              <c:f>Sheet1!$B$1:$C$1</c:f>
              <c:strCache>
                <c:ptCount val="2"/>
                <c:pt idx="0">
                  <c:v>1997/98</c:v>
                </c:pt>
                <c:pt idx="1">
                  <c:v>2004/05</c:v>
                </c:pt>
              </c:strCache>
            </c:strRef>
          </c:cat>
          <c:val>
            <c:numRef>
              <c:f>Sheet1!$B$2:$C$2</c:f>
              <c:numCache>
                <c:formatCode>General</c:formatCode>
                <c:ptCount val="2"/>
                <c:pt idx="0">
                  <c:v>134000.0</c:v>
                </c:pt>
                <c:pt idx="1">
                  <c:v>693000.0</c:v>
                </c:pt>
              </c:numCache>
            </c:numRef>
          </c:val>
        </c:ser>
        <c:dLbls>
          <c:showLegendKey val="0"/>
          <c:showVal val="0"/>
          <c:showCatName val="0"/>
          <c:showSerName val="0"/>
          <c:showPercent val="0"/>
          <c:showBubbleSize val="0"/>
        </c:dLbls>
        <c:gapWidth val="50"/>
        <c:overlap val="100"/>
        <c:axId val="2086326248"/>
        <c:axId val="2085822024"/>
      </c:barChart>
      <c:catAx>
        <c:axId val="2086326248"/>
        <c:scaling>
          <c:orientation val="minMax"/>
        </c:scaling>
        <c:delete val="0"/>
        <c:axPos val="b"/>
        <c:numFmt formatCode="General" sourceLinked="1"/>
        <c:majorTickMark val="out"/>
        <c:minorTickMark val="none"/>
        <c:tickLblPos val="nextTo"/>
        <c:spPr>
          <a:ln w="25400">
            <a:solidFill>
              <a:srgbClr val="FFFFFF"/>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2085822024"/>
        <c:crosses val="autoZero"/>
        <c:auto val="1"/>
        <c:lblAlgn val="ctr"/>
        <c:lblOffset val="100"/>
        <c:tickLblSkip val="1"/>
        <c:tickMarkSkip val="1"/>
        <c:noMultiLvlLbl val="0"/>
      </c:catAx>
      <c:valAx>
        <c:axId val="2085822024"/>
        <c:scaling>
          <c:orientation val="minMax"/>
        </c:scaling>
        <c:delete val="1"/>
        <c:axPos val="l"/>
        <c:numFmt formatCode="General" sourceLinked="1"/>
        <c:majorTickMark val="out"/>
        <c:minorTickMark val="none"/>
        <c:tickLblPos val="none"/>
        <c:crossAx val="2086326248"/>
        <c:crosses val="autoZero"/>
        <c:crossBetween val="between"/>
      </c:valAx>
      <c:spPr>
        <a:noFill/>
        <a:ln w="25400">
          <a:noFill/>
        </a:ln>
      </c:spPr>
    </c:plotArea>
    <c:plotVisOnly val="1"/>
    <c:dispBlanksAs val="gap"/>
    <c:showDLblsOverMax val="0"/>
  </c:chart>
  <c:spPr>
    <a:noFill/>
    <a:ln>
      <a:noFill/>
    </a:ln>
  </c:spPr>
  <c:txPr>
    <a:bodyPr/>
    <a:lstStyle/>
    <a:p>
      <a:pPr>
        <a:defRPr sz="425"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269541778975741"/>
          <c:w val="1.0"/>
          <c:h val="0.849056603773585"/>
        </c:manualLayout>
      </c:layout>
      <c:barChart>
        <c:barDir val="col"/>
        <c:grouping val="stacked"/>
        <c:varyColors val="0"/>
        <c:ser>
          <c:idx val="0"/>
          <c:order val="0"/>
          <c:tx>
            <c:strRef>
              <c:f>Sheet1!$A$2</c:f>
              <c:strCache>
                <c:ptCount val="1"/>
                <c:pt idx="0">
                  <c:v>Este</c:v>
                </c:pt>
              </c:strCache>
            </c:strRef>
          </c:tx>
          <c:spPr>
            <a:solidFill>
              <a:schemeClr val="accent1"/>
            </a:solidFill>
            <a:ln w="12700">
              <a:solidFill>
                <a:schemeClr val="tx1"/>
              </a:solidFill>
              <a:prstDash val="solid"/>
            </a:ln>
          </c:spPr>
          <c:invertIfNegative val="0"/>
          <c:dPt>
            <c:idx val="0"/>
            <c:invertIfNegative val="0"/>
            <c:bubble3D val="0"/>
            <c:spPr>
              <a:solidFill>
                <a:schemeClr val="bg2"/>
              </a:solidFill>
              <a:ln w="25400">
                <a:solidFill>
                  <a:srgbClr val="FFFFFF"/>
                </a:solidFill>
                <a:prstDash val="solid"/>
              </a:ln>
            </c:spPr>
          </c:dPt>
          <c:dPt>
            <c:idx val="1"/>
            <c:invertIfNegative val="0"/>
            <c:bubble3D val="0"/>
            <c:spPr>
              <a:solidFill>
                <a:schemeClr val="hlink"/>
              </a:solidFill>
              <a:ln w="25400">
                <a:solidFill>
                  <a:srgbClr val="FFFFFF"/>
                </a:solidFill>
                <a:prstDash val="solid"/>
              </a:ln>
            </c:spPr>
          </c:dPt>
          <c:cat>
            <c:strRef>
              <c:f>Sheet1!$B$1:$C$1</c:f>
              <c:strCache>
                <c:ptCount val="2"/>
                <c:pt idx="0">
                  <c:v>1997/98</c:v>
                </c:pt>
                <c:pt idx="1">
                  <c:v>2004/05</c:v>
                </c:pt>
              </c:strCache>
            </c:strRef>
          </c:cat>
          <c:val>
            <c:numRef>
              <c:f>Sheet1!$B$2:$C$2</c:f>
              <c:numCache>
                <c:formatCode>#,##0</c:formatCode>
                <c:ptCount val="2"/>
                <c:pt idx="0">
                  <c:v>431000.0</c:v>
                </c:pt>
                <c:pt idx="1">
                  <c:v>1.38E6</c:v>
                </c:pt>
              </c:numCache>
            </c:numRef>
          </c:val>
        </c:ser>
        <c:dLbls>
          <c:showLegendKey val="0"/>
          <c:showVal val="0"/>
          <c:showCatName val="0"/>
          <c:showSerName val="0"/>
          <c:showPercent val="0"/>
          <c:showBubbleSize val="0"/>
        </c:dLbls>
        <c:gapWidth val="50"/>
        <c:overlap val="100"/>
        <c:axId val="2081164120"/>
        <c:axId val="2085937080"/>
      </c:barChart>
      <c:catAx>
        <c:axId val="2081164120"/>
        <c:scaling>
          <c:orientation val="minMax"/>
        </c:scaling>
        <c:delete val="0"/>
        <c:axPos val="b"/>
        <c:numFmt formatCode="General" sourceLinked="1"/>
        <c:majorTickMark val="out"/>
        <c:minorTickMark val="none"/>
        <c:tickLblPos val="nextTo"/>
        <c:spPr>
          <a:ln w="25400">
            <a:solidFill>
              <a:srgbClr val="FFFFFF"/>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2085937080"/>
        <c:crosses val="autoZero"/>
        <c:auto val="1"/>
        <c:lblAlgn val="ctr"/>
        <c:lblOffset val="100"/>
        <c:tickLblSkip val="1"/>
        <c:tickMarkSkip val="1"/>
        <c:noMultiLvlLbl val="0"/>
      </c:catAx>
      <c:valAx>
        <c:axId val="2085937080"/>
        <c:scaling>
          <c:orientation val="minMax"/>
        </c:scaling>
        <c:delete val="1"/>
        <c:axPos val="l"/>
        <c:numFmt formatCode="#,##0" sourceLinked="1"/>
        <c:majorTickMark val="out"/>
        <c:minorTickMark val="none"/>
        <c:tickLblPos val="none"/>
        <c:crossAx val="2081164120"/>
        <c:crosses val="autoZero"/>
        <c:crossBetween val="between"/>
      </c:valAx>
      <c:spPr>
        <a:noFill/>
        <a:ln w="25400">
          <a:noFill/>
        </a:ln>
      </c:spPr>
    </c:plotArea>
    <c:plotVisOnly val="1"/>
    <c:dispBlanksAs val="gap"/>
    <c:showDLblsOverMax val="0"/>
  </c:chart>
  <c:spPr>
    <a:noFill/>
    <a:ln>
      <a:noFill/>
    </a:ln>
  </c:spPr>
  <c:txPr>
    <a:bodyPr/>
    <a:lstStyle/>
    <a:p>
      <a:pPr>
        <a:defRPr sz="42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269541778975741"/>
          <c:w val="1.0"/>
          <c:h val="0.849056603773585"/>
        </c:manualLayout>
      </c:layout>
      <c:barChart>
        <c:barDir val="col"/>
        <c:grouping val="stacked"/>
        <c:varyColors val="0"/>
        <c:ser>
          <c:idx val="0"/>
          <c:order val="0"/>
          <c:tx>
            <c:strRef>
              <c:f>Sheet1!$A$2</c:f>
              <c:strCache>
                <c:ptCount val="1"/>
                <c:pt idx="0">
                  <c:v>Este</c:v>
                </c:pt>
              </c:strCache>
            </c:strRef>
          </c:tx>
          <c:spPr>
            <a:solidFill>
              <a:schemeClr val="accent1"/>
            </a:solidFill>
            <a:ln w="12700">
              <a:solidFill>
                <a:schemeClr val="tx1"/>
              </a:solidFill>
              <a:prstDash val="solid"/>
            </a:ln>
          </c:spPr>
          <c:invertIfNegative val="0"/>
          <c:dPt>
            <c:idx val="0"/>
            <c:invertIfNegative val="0"/>
            <c:bubble3D val="0"/>
            <c:spPr>
              <a:solidFill>
                <a:schemeClr val="bg2"/>
              </a:solidFill>
              <a:ln w="25400">
                <a:solidFill>
                  <a:srgbClr val="FFFFFF"/>
                </a:solidFill>
                <a:prstDash val="solid"/>
              </a:ln>
            </c:spPr>
          </c:dPt>
          <c:dPt>
            <c:idx val="1"/>
            <c:invertIfNegative val="0"/>
            <c:bubble3D val="0"/>
            <c:spPr>
              <a:solidFill>
                <a:schemeClr val="hlink"/>
              </a:solidFill>
              <a:ln w="25400">
                <a:solidFill>
                  <a:srgbClr val="FFFFFF"/>
                </a:solidFill>
                <a:prstDash val="solid"/>
              </a:ln>
            </c:spPr>
          </c:dPt>
          <c:cat>
            <c:strRef>
              <c:f>Sheet1!$B$1:$C$1</c:f>
              <c:strCache>
                <c:ptCount val="2"/>
                <c:pt idx="0">
                  <c:v>1997/98</c:v>
                </c:pt>
                <c:pt idx="1">
                  <c:v>2004/05</c:v>
                </c:pt>
              </c:strCache>
            </c:strRef>
          </c:cat>
          <c:val>
            <c:numRef>
              <c:f>Sheet1!$B$2:$C$2</c:f>
              <c:numCache>
                <c:formatCode>General</c:formatCode>
                <c:ptCount val="2"/>
                <c:pt idx="0">
                  <c:v>6.6E6</c:v>
                </c:pt>
                <c:pt idx="1">
                  <c:v>1.2215E7</c:v>
                </c:pt>
              </c:numCache>
            </c:numRef>
          </c:val>
        </c:ser>
        <c:dLbls>
          <c:showLegendKey val="0"/>
          <c:showVal val="0"/>
          <c:showCatName val="0"/>
          <c:showSerName val="0"/>
          <c:showPercent val="0"/>
          <c:showBubbleSize val="0"/>
        </c:dLbls>
        <c:gapWidth val="50"/>
        <c:overlap val="100"/>
        <c:axId val="2069091640"/>
        <c:axId val="2086228232"/>
      </c:barChart>
      <c:catAx>
        <c:axId val="2069091640"/>
        <c:scaling>
          <c:orientation val="minMax"/>
        </c:scaling>
        <c:delete val="0"/>
        <c:axPos val="b"/>
        <c:numFmt formatCode="General" sourceLinked="1"/>
        <c:majorTickMark val="out"/>
        <c:minorTickMark val="none"/>
        <c:tickLblPos val="nextTo"/>
        <c:spPr>
          <a:ln w="25400">
            <a:solidFill>
              <a:srgbClr val="FFFFFF"/>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2086228232"/>
        <c:crosses val="autoZero"/>
        <c:auto val="1"/>
        <c:lblAlgn val="ctr"/>
        <c:lblOffset val="100"/>
        <c:tickLblSkip val="1"/>
        <c:tickMarkSkip val="1"/>
        <c:noMultiLvlLbl val="0"/>
      </c:catAx>
      <c:valAx>
        <c:axId val="2086228232"/>
        <c:scaling>
          <c:orientation val="minMax"/>
        </c:scaling>
        <c:delete val="1"/>
        <c:axPos val="l"/>
        <c:numFmt formatCode="General" sourceLinked="1"/>
        <c:majorTickMark val="out"/>
        <c:minorTickMark val="none"/>
        <c:tickLblPos val="none"/>
        <c:crossAx val="2069091640"/>
        <c:crosses val="autoZero"/>
        <c:crossBetween val="between"/>
      </c:valAx>
      <c:spPr>
        <a:noFill/>
        <a:ln w="25400">
          <a:noFill/>
        </a:ln>
      </c:spPr>
    </c:plotArea>
    <c:plotVisOnly val="1"/>
    <c:dispBlanksAs val="gap"/>
    <c:showDLblsOverMax val="0"/>
  </c:chart>
  <c:spPr>
    <a:noFill/>
    <a:ln>
      <a:noFill/>
    </a:ln>
  </c:spPr>
  <c:txPr>
    <a:bodyPr/>
    <a:lstStyle/>
    <a:p>
      <a:pPr>
        <a:defRPr sz="42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0321543408360129"/>
          <c:w val="1.0"/>
          <c:h val="0.996784565916398"/>
        </c:manualLayout>
      </c:layout>
      <c:barChart>
        <c:barDir val="col"/>
        <c:grouping val="stacked"/>
        <c:varyColors val="0"/>
        <c:ser>
          <c:idx val="0"/>
          <c:order val="0"/>
          <c:tx>
            <c:strRef>
              <c:f>Sheet1!$A$2</c:f>
              <c:strCache>
                <c:ptCount val="1"/>
                <c:pt idx="0">
                  <c:v>Este</c:v>
                </c:pt>
              </c:strCache>
            </c:strRef>
          </c:tx>
          <c:spPr>
            <a:solidFill>
              <a:schemeClr val="accent1"/>
            </a:solidFill>
            <a:ln w="12699">
              <a:solidFill>
                <a:schemeClr val="tx1"/>
              </a:solidFill>
              <a:prstDash val="solid"/>
            </a:ln>
          </c:spPr>
          <c:invertIfNegative val="0"/>
          <c:dPt>
            <c:idx val="0"/>
            <c:invertIfNegative val="0"/>
            <c:bubble3D val="0"/>
            <c:spPr>
              <a:solidFill>
                <a:schemeClr val="bg2"/>
              </a:solidFill>
              <a:ln w="25399">
                <a:solidFill>
                  <a:srgbClr val="FFFFFF"/>
                </a:solidFill>
                <a:prstDash val="solid"/>
              </a:ln>
            </c:spPr>
          </c:dPt>
          <c:dPt>
            <c:idx val="1"/>
            <c:invertIfNegative val="0"/>
            <c:bubble3D val="0"/>
            <c:spPr>
              <a:noFill/>
              <a:ln w="25399">
                <a:noFill/>
              </a:ln>
            </c:spPr>
          </c:dPt>
          <c:dPt>
            <c:idx val="3"/>
            <c:invertIfNegative val="0"/>
            <c:bubble3D val="0"/>
            <c:spPr>
              <a:solidFill>
                <a:srgbClr val="FF0000"/>
              </a:solidFill>
              <a:ln w="25399">
                <a:solidFill>
                  <a:srgbClr val="FFFFFF"/>
                </a:solidFill>
                <a:prstDash val="solid"/>
              </a:ln>
            </c:spPr>
          </c:dPt>
          <c:cat>
            <c:strRef>
              <c:f>Sheet1!$B$1:$E$1</c:f>
              <c:strCache>
                <c:ptCount val="4"/>
                <c:pt idx="0">
                  <c:v>Total área sembrada 1997/98</c:v>
                </c:pt>
                <c:pt idx="1">
                  <c:v>Aumento del área sembrada              1998 al 2006</c:v>
                </c:pt>
                <c:pt idx="2">
                  <c:v>Total área sembrada 2005/06 en Parque Chaqueño</c:v>
                </c:pt>
                <c:pt idx="3">
                  <c:v>Deforestación 1998 al 2006 [ha]</c:v>
                </c:pt>
              </c:strCache>
            </c:strRef>
          </c:cat>
          <c:val>
            <c:numRef>
              <c:f>Sheet1!$B$2:$E$2</c:f>
              <c:numCache>
                <c:formatCode>#,##0</c:formatCode>
                <c:ptCount val="4"/>
                <c:pt idx="1">
                  <c:v>560870.0</c:v>
                </c:pt>
                <c:pt idx="3">
                  <c:v>1.985136E6</c:v>
                </c:pt>
              </c:numCache>
            </c:numRef>
          </c:val>
        </c:ser>
        <c:ser>
          <c:idx val="1"/>
          <c:order val="1"/>
          <c:tx>
            <c:strRef>
              <c:f>Sheet1!$A$3</c:f>
              <c:strCache>
                <c:ptCount val="1"/>
              </c:strCache>
            </c:strRef>
          </c:tx>
          <c:spPr>
            <a:solidFill>
              <a:schemeClr val="hlink"/>
            </a:solidFill>
            <a:ln w="25399">
              <a:solidFill>
                <a:srgbClr val="FFFFFF"/>
              </a:solidFill>
              <a:prstDash val="solid"/>
            </a:ln>
          </c:spPr>
          <c:invertIfNegative val="0"/>
          <c:dPt>
            <c:idx val="0"/>
            <c:invertIfNegative val="0"/>
            <c:bubble3D val="0"/>
            <c:spPr>
              <a:solidFill>
                <a:schemeClr val="bg2"/>
              </a:solidFill>
              <a:ln w="25399">
                <a:solidFill>
                  <a:srgbClr val="FFFFFF"/>
                </a:solidFill>
                <a:prstDash val="solid"/>
              </a:ln>
            </c:spPr>
          </c:dPt>
          <c:dPt>
            <c:idx val="2"/>
            <c:invertIfNegative val="0"/>
            <c:bubble3D val="0"/>
            <c:spPr>
              <a:solidFill>
                <a:schemeClr val="folHlink"/>
              </a:solidFill>
              <a:ln w="25399">
                <a:solidFill>
                  <a:srgbClr val="FFFFFF"/>
                </a:solidFill>
                <a:prstDash val="solid"/>
              </a:ln>
            </c:spPr>
          </c:dPt>
          <c:cat>
            <c:strRef>
              <c:f>Sheet1!$B$1:$E$1</c:f>
              <c:strCache>
                <c:ptCount val="4"/>
                <c:pt idx="0">
                  <c:v>Total área sembrada 1997/98</c:v>
                </c:pt>
                <c:pt idx="1">
                  <c:v>Aumento del área sembrada              1998 al 2006</c:v>
                </c:pt>
                <c:pt idx="2">
                  <c:v>Total área sembrada 2005/06 en Parque Chaqueño</c:v>
                </c:pt>
                <c:pt idx="3">
                  <c:v>Deforestación 1998 al 2006 [ha]</c:v>
                </c:pt>
              </c:strCache>
            </c:strRef>
          </c:cat>
          <c:val>
            <c:numRef>
              <c:f>Sheet1!$B$3:$E$3</c:f>
              <c:numCache>
                <c:formatCode>#,##0</c:formatCode>
                <c:ptCount val="4"/>
                <c:pt idx="0">
                  <c:v>560870.0</c:v>
                </c:pt>
                <c:pt idx="1">
                  <c:v>1.561537E6</c:v>
                </c:pt>
                <c:pt idx="2">
                  <c:v>2.122407E6</c:v>
                </c:pt>
              </c:numCache>
            </c:numRef>
          </c:val>
        </c:ser>
        <c:dLbls>
          <c:showLegendKey val="0"/>
          <c:showVal val="0"/>
          <c:showCatName val="0"/>
          <c:showSerName val="0"/>
          <c:showPercent val="0"/>
          <c:showBubbleSize val="0"/>
        </c:dLbls>
        <c:gapWidth val="100"/>
        <c:overlap val="100"/>
        <c:axId val="2068774520"/>
        <c:axId val="2092005688"/>
      </c:barChart>
      <c:catAx>
        <c:axId val="2068774520"/>
        <c:scaling>
          <c:orientation val="minMax"/>
        </c:scaling>
        <c:delete val="0"/>
        <c:axPos val="b"/>
        <c:majorTickMark val="out"/>
        <c:minorTickMark val="none"/>
        <c:tickLblPos val="none"/>
        <c:spPr>
          <a:ln w="25399">
            <a:solidFill>
              <a:srgbClr val="FFFFFF"/>
            </a:solidFill>
            <a:prstDash val="solid"/>
          </a:ln>
        </c:spPr>
        <c:crossAx val="2092005688"/>
        <c:crosses val="autoZero"/>
        <c:auto val="1"/>
        <c:lblAlgn val="ctr"/>
        <c:lblOffset val="100"/>
        <c:tickMarkSkip val="1"/>
        <c:noMultiLvlLbl val="0"/>
      </c:catAx>
      <c:valAx>
        <c:axId val="2092005688"/>
        <c:scaling>
          <c:orientation val="minMax"/>
        </c:scaling>
        <c:delete val="1"/>
        <c:axPos val="l"/>
        <c:numFmt formatCode="#,##0" sourceLinked="1"/>
        <c:majorTickMark val="out"/>
        <c:minorTickMark val="none"/>
        <c:tickLblPos val="none"/>
        <c:crossAx val="2068774520"/>
        <c:crosses val="autoZero"/>
        <c:crossBetween val="between"/>
      </c:valAx>
      <c:spPr>
        <a:noFill/>
        <a:ln w="25399">
          <a:noFill/>
        </a:ln>
      </c:spPr>
    </c:plotArea>
    <c:plotVisOnly val="1"/>
    <c:dispBlanksAs val="gap"/>
    <c:showDLblsOverMax val="0"/>
  </c:chart>
  <c:spPr>
    <a:noFill/>
    <a:ln>
      <a:noFill/>
    </a:ln>
  </c:spPr>
  <c:txPr>
    <a:bodyPr/>
    <a:lstStyle/>
    <a:p>
      <a:pPr>
        <a:defRPr sz="1350"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15434083601286"/>
          <c:w val="1.0"/>
          <c:h val="0.707395498392283"/>
        </c:manualLayout>
      </c:layout>
      <c:barChart>
        <c:barDir val="col"/>
        <c:grouping val="stacked"/>
        <c:varyColors val="0"/>
        <c:ser>
          <c:idx val="0"/>
          <c:order val="0"/>
          <c:tx>
            <c:strRef>
              <c:f>Sheet1!$A$2</c:f>
              <c:strCache>
                <c:ptCount val="1"/>
                <c:pt idx="0">
                  <c:v>Este</c:v>
                </c:pt>
              </c:strCache>
            </c:strRef>
          </c:tx>
          <c:spPr>
            <a:solidFill>
              <a:srgbClr val="FFFFFF"/>
            </a:solidFill>
            <a:ln w="25400">
              <a:solidFill>
                <a:srgbClr val="FFFFFF"/>
              </a:solidFill>
              <a:prstDash val="solid"/>
            </a:ln>
          </c:spPr>
          <c:invertIfNegative val="0"/>
          <c:cat>
            <c:strRef>
              <c:f>Sheet1!$B$1:$G$1</c:f>
              <c:strCache>
                <c:ptCount val="6"/>
                <c:pt idx="0">
                  <c:v>Formosa</c:v>
                </c:pt>
                <c:pt idx="1">
                  <c:v>Santa Fe</c:v>
                </c:pt>
                <c:pt idx="2">
                  <c:v>Chaco</c:v>
                </c:pt>
                <c:pt idx="3">
                  <c:v>Salta</c:v>
                </c:pt>
                <c:pt idx="4">
                  <c:v>Santiago del Estero</c:v>
                </c:pt>
                <c:pt idx="5">
                  <c:v>Córdoba</c:v>
                </c:pt>
              </c:strCache>
            </c:strRef>
          </c:cat>
          <c:val>
            <c:numRef>
              <c:f>Sheet1!$B$2:$G$2</c:f>
              <c:numCache>
                <c:formatCode>#,##0.00</c:formatCode>
                <c:ptCount val="6"/>
                <c:pt idx="0">
                  <c:v>-0.18</c:v>
                </c:pt>
                <c:pt idx="1">
                  <c:v>-0.18</c:v>
                </c:pt>
                <c:pt idx="2">
                  <c:v>-0.18</c:v>
                </c:pt>
                <c:pt idx="3">
                  <c:v>-0.18</c:v>
                </c:pt>
                <c:pt idx="4">
                  <c:v>-0.18</c:v>
                </c:pt>
                <c:pt idx="5">
                  <c:v>-0.18</c:v>
                </c:pt>
              </c:numCache>
            </c:numRef>
          </c:val>
        </c:ser>
        <c:ser>
          <c:idx val="1"/>
          <c:order val="1"/>
          <c:tx>
            <c:strRef>
              <c:f>Sheet1!$A$3</c:f>
              <c:strCache>
                <c:ptCount val="1"/>
              </c:strCache>
            </c:strRef>
          </c:tx>
          <c:spPr>
            <a:gradFill rotWithShape="0">
              <a:gsLst>
                <a:gs pos="0">
                  <a:srgbClr val="FFFFFF"/>
                </a:gs>
                <a:gs pos="100000">
                  <a:srgbClr val="FF0000"/>
                </a:gs>
              </a:gsLst>
              <a:lin ang="5400000" scaled="1"/>
            </a:gradFill>
            <a:ln w="25400">
              <a:solidFill>
                <a:srgbClr val="FFFFFF"/>
              </a:solidFill>
              <a:prstDash val="solid"/>
            </a:ln>
          </c:spPr>
          <c:invertIfNegative val="0"/>
          <c:cat>
            <c:strRef>
              <c:f>Sheet1!$B$1:$G$1</c:f>
              <c:strCache>
                <c:ptCount val="6"/>
                <c:pt idx="0">
                  <c:v>Formosa</c:v>
                </c:pt>
                <c:pt idx="1">
                  <c:v>Santa Fe</c:v>
                </c:pt>
                <c:pt idx="2">
                  <c:v>Chaco</c:v>
                </c:pt>
                <c:pt idx="3">
                  <c:v>Salta</c:v>
                </c:pt>
                <c:pt idx="4">
                  <c:v>Santiago del Estero</c:v>
                </c:pt>
                <c:pt idx="5">
                  <c:v>Córdoba</c:v>
                </c:pt>
              </c:strCache>
            </c:strRef>
          </c:cat>
          <c:val>
            <c:numRef>
              <c:f>Sheet1!$B$3:$G$3</c:f>
              <c:numCache>
                <c:formatCode>General</c:formatCode>
                <c:ptCount val="6"/>
                <c:pt idx="0">
                  <c:v>-0.07</c:v>
                </c:pt>
                <c:pt idx="1">
                  <c:v>-0.36</c:v>
                </c:pt>
                <c:pt idx="2">
                  <c:v>-0.47</c:v>
                </c:pt>
                <c:pt idx="3">
                  <c:v>-1.36</c:v>
                </c:pt>
                <c:pt idx="4">
                  <c:v>-1.99</c:v>
                </c:pt>
                <c:pt idx="5">
                  <c:v>-2.34</c:v>
                </c:pt>
              </c:numCache>
            </c:numRef>
          </c:val>
        </c:ser>
        <c:dLbls>
          <c:showLegendKey val="0"/>
          <c:showVal val="0"/>
          <c:showCatName val="0"/>
          <c:showSerName val="0"/>
          <c:showPercent val="0"/>
          <c:showBubbleSize val="0"/>
        </c:dLbls>
        <c:gapWidth val="100"/>
        <c:overlap val="100"/>
        <c:axId val="2092753400"/>
        <c:axId val="2092756728"/>
      </c:barChart>
      <c:catAx>
        <c:axId val="2092753400"/>
        <c:scaling>
          <c:orientation val="minMax"/>
        </c:scaling>
        <c:delete val="0"/>
        <c:axPos val="b"/>
        <c:numFmt formatCode="General" sourceLinked="1"/>
        <c:majorTickMark val="out"/>
        <c:minorTickMark val="none"/>
        <c:tickLblPos val="high"/>
        <c:spPr>
          <a:ln w="25400">
            <a:solidFill>
              <a:srgbClr val="FFFFFF"/>
            </a:solidFill>
            <a:prstDash val="solid"/>
          </a:ln>
        </c:spPr>
        <c:txPr>
          <a:bodyPr rot="0" vert="horz"/>
          <a:lstStyle/>
          <a:p>
            <a:pPr>
              <a:defRPr sz="1300" b="1" i="0" u="none" strike="noStrike" baseline="0">
                <a:solidFill>
                  <a:schemeClr val="tx1"/>
                </a:solidFill>
                <a:latin typeface="Arial"/>
                <a:ea typeface="Arial"/>
                <a:cs typeface="Arial"/>
              </a:defRPr>
            </a:pPr>
            <a:endParaRPr lang="en-US"/>
          </a:p>
        </c:txPr>
        <c:crossAx val="2092756728"/>
        <c:crosses val="autoZero"/>
        <c:auto val="1"/>
        <c:lblAlgn val="ctr"/>
        <c:lblOffset val="100"/>
        <c:tickLblSkip val="1"/>
        <c:tickMarkSkip val="1"/>
        <c:noMultiLvlLbl val="0"/>
      </c:catAx>
      <c:valAx>
        <c:axId val="2092756728"/>
        <c:scaling>
          <c:orientation val="minMax"/>
        </c:scaling>
        <c:delete val="1"/>
        <c:axPos val="l"/>
        <c:numFmt formatCode="#,##0.00" sourceLinked="1"/>
        <c:majorTickMark val="out"/>
        <c:minorTickMark val="none"/>
        <c:tickLblPos val="none"/>
        <c:crossAx val="2092753400"/>
        <c:crosses val="autoZero"/>
        <c:crossBetween val="between"/>
      </c:valAx>
      <c:spPr>
        <a:noFill/>
        <a:ln w="25400">
          <a:noFill/>
        </a:ln>
      </c:spPr>
    </c:plotArea>
    <c:plotVisOnly val="1"/>
    <c:dispBlanksAs val="gap"/>
    <c:showDLblsOverMax val="0"/>
  </c:chart>
  <c:spPr>
    <a:noFill/>
    <a:ln>
      <a:noFill/>
    </a:ln>
  </c:spPr>
  <c:txPr>
    <a:bodyPr/>
    <a:lstStyle/>
    <a:p>
      <a:pPr>
        <a:defRPr sz="1350"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0384615384615385"/>
          <c:w val="1.0"/>
          <c:h val="0.830769230769231"/>
        </c:manualLayout>
      </c:layout>
      <c:barChart>
        <c:barDir val="col"/>
        <c:grouping val="stacked"/>
        <c:varyColors val="0"/>
        <c:ser>
          <c:idx val="0"/>
          <c:order val="0"/>
          <c:tx>
            <c:strRef>
              <c:f>Sheet1!$A$2</c:f>
              <c:strCache>
                <c:ptCount val="1"/>
                <c:pt idx="0">
                  <c:v>Este</c:v>
                </c:pt>
              </c:strCache>
            </c:strRef>
          </c:tx>
          <c:spPr>
            <a:solidFill>
              <a:schemeClr val="accent1"/>
            </a:solidFill>
            <a:ln w="12700">
              <a:solidFill>
                <a:schemeClr val="tx1"/>
              </a:solidFill>
              <a:prstDash val="solid"/>
            </a:ln>
          </c:spPr>
          <c:invertIfNegative val="0"/>
          <c:dPt>
            <c:idx val="0"/>
            <c:invertIfNegative val="0"/>
            <c:bubble3D val="0"/>
            <c:spPr>
              <a:solidFill>
                <a:schemeClr val="bg2"/>
              </a:solidFill>
              <a:ln w="25399">
                <a:solidFill>
                  <a:srgbClr val="FFFFFF"/>
                </a:solidFill>
                <a:prstDash val="solid"/>
              </a:ln>
            </c:spPr>
          </c:dPt>
          <c:dPt>
            <c:idx val="1"/>
            <c:invertIfNegative val="0"/>
            <c:bubble3D val="0"/>
            <c:spPr>
              <a:noFill/>
              <a:ln w="25399">
                <a:noFill/>
              </a:ln>
            </c:spPr>
          </c:dPt>
          <c:cat>
            <c:strRef>
              <c:f>Sheet1!$B$1:$D$1</c:f>
              <c:strCache>
                <c:ptCount val="3"/>
                <c:pt idx="0">
                  <c:v>Nitrógeno</c:v>
                </c:pt>
                <c:pt idx="1">
                  <c:v>Fósforo</c:v>
                </c:pt>
                <c:pt idx="2">
                  <c:v>Total</c:v>
                </c:pt>
              </c:strCache>
            </c:strRef>
          </c:cat>
          <c:val>
            <c:numRef>
              <c:f>Sheet1!$B$2:$D$2</c:f>
              <c:numCache>
                <c:formatCode>#,##0</c:formatCode>
                <c:ptCount val="3"/>
                <c:pt idx="1">
                  <c:v>1.44E6</c:v>
                </c:pt>
              </c:numCache>
            </c:numRef>
          </c:val>
        </c:ser>
        <c:ser>
          <c:idx val="1"/>
          <c:order val="1"/>
          <c:tx>
            <c:strRef>
              <c:f>Sheet1!$A$3</c:f>
              <c:strCache>
                <c:ptCount val="1"/>
              </c:strCache>
            </c:strRef>
          </c:tx>
          <c:spPr>
            <a:solidFill>
              <a:schemeClr val="hlink"/>
            </a:solidFill>
            <a:ln w="25399">
              <a:solidFill>
                <a:schemeClr val="tx1"/>
              </a:solidFill>
              <a:prstDash val="solid"/>
            </a:ln>
          </c:spPr>
          <c:invertIfNegative val="0"/>
          <c:dPt>
            <c:idx val="0"/>
            <c:invertIfNegative val="0"/>
            <c:bubble3D val="0"/>
            <c:spPr>
              <a:solidFill>
                <a:schemeClr val="folHlink"/>
              </a:solidFill>
              <a:ln w="25399">
                <a:solidFill>
                  <a:schemeClr val="tx1"/>
                </a:solidFill>
                <a:prstDash val="solid"/>
              </a:ln>
            </c:spPr>
          </c:dPt>
          <c:dPt>
            <c:idx val="1"/>
            <c:invertIfNegative val="0"/>
            <c:bubble3D val="0"/>
            <c:spPr>
              <a:solidFill>
                <a:schemeClr val="accent2"/>
              </a:solidFill>
              <a:ln w="25399">
                <a:solidFill>
                  <a:schemeClr val="tx1"/>
                </a:solidFill>
                <a:prstDash val="solid"/>
              </a:ln>
            </c:spPr>
          </c:dPt>
          <c:dPt>
            <c:idx val="2"/>
            <c:invertIfNegative val="0"/>
            <c:bubble3D val="0"/>
            <c:spPr>
              <a:solidFill>
                <a:srgbClr val="FF0000"/>
              </a:solidFill>
              <a:ln w="25399">
                <a:solidFill>
                  <a:schemeClr val="tx1"/>
                </a:solidFill>
                <a:prstDash val="solid"/>
              </a:ln>
            </c:spPr>
          </c:dPt>
          <c:dLbls>
            <c:dLbl>
              <c:idx val="0"/>
              <c:layout>
                <c:manualLayout>
                  <c:x val="0.0134208272509626"/>
                  <c:y val="-0.366535597580217"/>
                </c:manualLayout>
              </c:layout>
              <c:dLblPos val="ctr"/>
              <c:showLegendKey val="0"/>
              <c:showVal val="1"/>
              <c:showCatName val="0"/>
              <c:showSerName val="0"/>
              <c:showPercent val="0"/>
              <c:showBubbleSize val="0"/>
            </c:dLbl>
            <c:dLbl>
              <c:idx val="1"/>
              <c:layout>
                <c:manualLayout>
                  <c:x val="0.0024065244271651"/>
                  <c:y val="-0.123741421211237"/>
                </c:manualLayout>
              </c:layout>
              <c:dLblPos val="ctr"/>
              <c:showLegendKey val="0"/>
              <c:showVal val="1"/>
              <c:showCatName val="0"/>
              <c:showSerName val="0"/>
              <c:showPercent val="0"/>
              <c:showBubbleSize val="0"/>
            </c:dLbl>
            <c:dLbl>
              <c:idx val="2"/>
              <c:delete val="1"/>
            </c:dLbl>
            <c:spPr>
              <a:noFill/>
              <a:ln w="25399">
                <a:noFill/>
              </a:ln>
            </c:spPr>
            <c:txPr>
              <a:bodyPr/>
              <a:lstStyle/>
              <a:p>
                <a:pPr>
                  <a:defRPr sz="13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Sheet1!$B$1:$D$1</c:f>
              <c:strCache>
                <c:ptCount val="3"/>
                <c:pt idx="0">
                  <c:v>Nitrógeno</c:v>
                </c:pt>
                <c:pt idx="1">
                  <c:v>Fósforo</c:v>
                </c:pt>
                <c:pt idx="2">
                  <c:v>Total</c:v>
                </c:pt>
              </c:strCache>
            </c:strRef>
          </c:cat>
          <c:val>
            <c:numRef>
              <c:f>Sheet1!$B$3:$D$3</c:f>
              <c:numCache>
                <c:formatCode>#,##0</c:formatCode>
                <c:ptCount val="3"/>
                <c:pt idx="0">
                  <c:v>1.44E6</c:v>
                </c:pt>
                <c:pt idx="1">
                  <c:v>321600.0</c:v>
                </c:pt>
                <c:pt idx="2">
                  <c:v>1.7616E6</c:v>
                </c:pt>
              </c:numCache>
            </c:numRef>
          </c:val>
        </c:ser>
        <c:dLbls>
          <c:showLegendKey val="0"/>
          <c:showVal val="0"/>
          <c:showCatName val="0"/>
          <c:showSerName val="0"/>
          <c:showPercent val="0"/>
          <c:showBubbleSize val="0"/>
        </c:dLbls>
        <c:gapWidth val="80"/>
        <c:overlap val="100"/>
        <c:axId val="2068657736"/>
        <c:axId val="2068647144"/>
      </c:barChart>
      <c:catAx>
        <c:axId val="2068657736"/>
        <c:scaling>
          <c:orientation val="minMax"/>
        </c:scaling>
        <c:delete val="0"/>
        <c:axPos val="b"/>
        <c:numFmt formatCode="General" sourceLinked="1"/>
        <c:majorTickMark val="out"/>
        <c:minorTickMark val="none"/>
        <c:tickLblPos val="nextTo"/>
        <c:spPr>
          <a:ln w="25399">
            <a:solidFill>
              <a:schemeClr val="tx1"/>
            </a:solidFill>
            <a:prstDash val="solid"/>
          </a:ln>
        </c:spPr>
        <c:txPr>
          <a:bodyPr rot="0" vert="horz"/>
          <a:lstStyle/>
          <a:p>
            <a:pPr>
              <a:defRPr sz="1300" b="0" i="0" u="none" strike="noStrike" baseline="0">
                <a:solidFill>
                  <a:schemeClr val="tx1"/>
                </a:solidFill>
                <a:latin typeface="Arial"/>
                <a:ea typeface="Arial"/>
                <a:cs typeface="Arial"/>
              </a:defRPr>
            </a:pPr>
            <a:endParaRPr lang="en-US"/>
          </a:p>
        </c:txPr>
        <c:crossAx val="2068647144"/>
        <c:crosses val="autoZero"/>
        <c:auto val="1"/>
        <c:lblAlgn val="ctr"/>
        <c:lblOffset val="100"/>
        <c:tickLblSkip val="1"/>
        <c:tickMarkSkip val="1"/>
        <c:noMultiLvlLbl val="0"/>
      </c:catAx>
      <c:valAx>
        <c:axId val="2068647144"/>
        <c:scaling>
          <c:orientation val="minMax"/>
        </c:scaling>
        <c:delete val="1"/>
        <c:axPos val="l"/>
        <c:numFmt formatCode="#,##0" sourceLinked="1"/>
        <c:majorTickMark val="out"/>
        <c:minorTickMark val="none"/>
        <c:tickLblPos val="none"/>
        <c:crossAx val="2068657736"/>
        <c:crosses val="autoZero"/>
        <c:crossBetween val="between"/>
      </c:valAx>
      <c:spPr>
        <a:noFill/>
        <a:ln w="25399">
          <a:noFill/>
        </a:ln>
      </c:spPr>
    </c:plotArea>
    <c:plotVisOnly val="1"/>
    <c:dispBlanksAs val="gap"/>
    <c:showDLblsOverMax val="0"/>
  </c:chart>
  <c:spPr>
    <a:noFill/>
    <a:ln>
      <a:noFill/>
    </a:ln>
  </c:spPr>
  <c:txPr>
    <a:bodyPr/>
    <a:lstStyle/>
    <a:p>
      <a:pPr>
        <a:defRPr sz="1125"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0053619303"/>
          <c:y val="0.0429447852760736"/>
          <c:w val="0.887399463806971"/>
          <c:h val="0.91717791411043"/>
        </c:manualLayout>
      </c:layout>
      <c:barChart>
        <c:barDir val="col"/>
        <c:grouping val="clustered"/>
        <c:varyColors val="0"/>
        <c:ser>
          <c:idx val="1"/>
          <c:order val="0"/>
          <c:tx>
            <c:strRef>
              <c:f>Sheet1!$A$3</c:f>
              <c:strCache>
                <c:ptCount val="1"/>
              </c:strCache>
            </c:strRef>
          </c:tx>
          <c:spPr>
            <a:solidFill>
              <a:schemeClr val="accent2"/>
            </a:solidFill>
            <a:ln w="25400">
              <a:solidFill>
                <a:srgbClr val="FFFFFF"/>
              </a:solidFill>
              <a:prstDash val="solid"/>
            </a:ln>
          </c:spPr>
          <c:invertIfNegative val="0"/>
          <c:cat>
            <c:strRef>
              <c:f>Sheet1!$B$1:$C$1</c:f>
              <c:strCache>
                <c:ptCount val="2"/>
                <c:pt idx="0">
                  <c:v>Trigo</c:v>
                </c:pt>
                <c:pt idx="1">
                  <c:v>Soja</c:v>
                </c:pt>
              </c:strCache>
            </c:strRef>
          </c:cat>
          <c:val>
            <c:numRef>
              <c:f>Sheet1!$B$3:$C$3</c:f>
              <c:numCache>
                <c:formatCode>#,##0</c:formatCode>
                <c:ptCount val="2"/>
                <c:pt idx="0" formatCode="General">
                  <c:v>734.0</c:v>
                </c:pt>
                <c:pt idx="1">
                  <c:v>1528.0</c:v>
                </c:pt>
              </c:numCache>
            </c:numRef>
          </c:val>
        </c:ser>
        <c:dLbls>
          <c:showLegendKey val="0"/>
          <c:showVal val="0"/>
          <c:showCatName val="0"/>
          <c:showSerName val="0"/>
          <c:showPercent val="0"/>
          <c:showBubbleSize val="0"/>
        </c:dLbls>
        <c:gapWidth val="150"/>
        <c:axId val="2068453016"/>
        <c:axId val="2068456024"/>
      </c:barChart>
      <c:catAx>
        <c:axId val="2068453016"/>
        <c:scaling>
          <c:orientation val="minMax"/>
        </c:scaling>
        <c:delete val="1"/>
        <c:axPos val="b"/>
        <c:majorTickMark val="out"/>
        <c:minorTickMark val="none"/>
        <c:tickLblPos val="none"/>
        <c:crossAx val="2068456024"/>
        <c:crosses val="autoZero"/>
        <c:auto val="1"/>
        <c:lblAlgn val="ctr"/>
        <c:lblOffset val="100"/>
        <c:noMultiLvlLbl val="0"/>
      </c:catAx>
      <c:valAx>
        <c:axId val="2068456024"/>
        <c:scaling>
          <c:orientation val="minMax"/>
        </c:scaling>
        <c:delete val="0"/>
        <c:axPos val="l"/>
        <c:numFmt formatCode="General" sourceLinked="1"/>
        <c:majorTickMark val="cross"/>
        <c:minorTickMark val="none"/>
        <c:tickLblPos val="nextTo"/>
        <c:spPr>
          <a:solidFill>
            <a:srgbClr val="FFFFFF"/>
          </a:solidFill>
          <a:ln w="3175">
            <a:solidFill>
              <a:schemeClr val="tx1"/>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2068453016"/>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s-AR"/>
          </a:p>
        </p:txBody>
      </p:sp>
      <p:sp>
        <p:nvSpPr>
          <p:cNvPr id="166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s-AR"/>
          </a:p>
        </p:txBody>
      </p:sp>
      <p:sp>
        <p:nvSpPr>
          <p:cNvPr id="166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s-AR"/>
          </a:p>
        </p:txBody>
      </p:sp>
      <p:sp>
        <p:nvSpPr>
          <p:cNvPr id="166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F5CBCD8-318B-4F99-AF29-E1FD83C1633A}" type="slidenum">
              <a:rPr lang="es-AR"/>
              <a:pPr>
                <a:defRPr/>
              </a:pPr>
              <a:t>‹#›</a:t>
            </a:fld>
            <a:endParaRPr lang="es-AR"/>
          </a:p>
        </p:txBody>
      </p:sp>
    </p:spTree>
    <p:extLst>
      <p:ext uri="{BB962C8B-B14F-4D97-AF65-F5344CB8AC3E}">
        <p14:creationId xmlns:p14="http://schemas.microsoft.com/office/powerpoint/2010/main" val="932199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s-ES_tradnl"/>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s-ES_tradnl"/>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s-ES_tradnl"/>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E55BAE4-C16D-4C18-BD7C-D04982956567}" type="slidenum">
              <a:rPr lang="es-ES_tradnl"/>
              <a:pPr>
                <a:defRPr/>
              </a:pPr>
              <a:t>‹#›</a:t>
            </a:fld>
            <a:endParaRPr lang="es-ES_tradnl"/>
          </a:p>
        </p:txBody>
      </p:sp>
    </p:spTree>
    <p:extLst>
      <p:ext uri="{BB962C8B-B14F-4D97-AF65-F5344CB8AC3E}">
        <p14:creationId xmlns:p14="http://schemas.microsoft.com/office/powerpoint/2010/main" val="3889418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B6FEFCD-82A5-428D-B681-D3BBD07CDD76}" type="slidenum">
              <a:rPr lang="es-ES_tradnl" smtClean="0"/>
              <a:pPr/>
              <a:t>1</a:t>
            </a:fld>
            <a:endParaRPr lang="es-ES_tradnl" smtClean="0"/>
          </a:p>
        </p:txBody>
      </p:sp>
      <p:sp>
        <p:nvSpPr>
          <p:cNvPr id="28675" name="Rectangle 2"/>
          <p:cNvSpPr>
            <a:spLocks noGrp="1" noRot="1" noChangeAspect="1" noChangeArrowheads="1" noTextEdit="1"/>
          </p:cNvSpPr>
          <p:nvPr>
            <p:ph type="sldImg"/>
          </p:nvPr>
        </p:nvSpPr>
        <p:spPr>
          <a:ln/>
        </p:spPr>
      </p:sp>
      <p:sp>
        <p:nvSpPr>
          <p:cNvPr id="28676" name="5 Rectángulo"/>
          <p:cNvSpPr>
            <a:spLocks noChangeArrowheads="1"/>
          </p:cNvSpPr>
          <p:nvPr/>
        </p:nvSpPr>
        <p:spPr bwMode="auto">
          <a:xfrm>
            <a:off x="768350" y="4340225"/>
            <a:ext cx="4946650" cy="276225"/>
          </a:xfrm>
          <a:prstGeom prst="rect">
            <a:avLst/>
          </a:prstGeom>
          <a:noFill/>
          <a:ln w="9525">
            <a:noFill/>
            <a:miter lim="800000"/>
            <a:headEnd/>
            <a:tailEnd/>
          </a:ln>
        </p:spPr>
        <p:txBody>
          <a:bodyPr>
            <a:spAutoFit/>
          </a:bodyPr>
          <a:lstStyle/>
          <a:p>
            <a:r>
              <a:rPr lang="es-ES" sz="1200">
                <a:solidFill>
                  <a:srgbClr val="333333"/>
                </a:solidFill>
                <a:latin typeface="Georgia" pitchFamily="18" charset="0"/>
                <a:cs typeface="Times New Roman" pitchFamily="18" charset="0"/>
              </a:rPr>
              <a:t> </a:t>
            </a:r>
            <a:endParaRPr lang="es-ES"/>
          </a:p>
        </p:txBody>
      </p:sp>
      <p:sp>
        <p:nvSpPr>
          <p:cNvPr id="28677" name="Rectangle 7"/>
          <p:cNvSpPr>
            <a:spLocks noChangeArrowheads="1"/>
          </p:cNvSpPr>
          <p:nvPr/>
        </p:nvSpPr>
        <p:spPr bwMode="auto">
          <a:xfrm>
            <a:off x="142875" y="4340225"/>
            <a:ext cx="6429375" cy="2122488"/>
          </a:xfrm>
          <a:prstGeom prst="rect">
            <a:avLst/>
          </a:prstGeom>
          <a:noFill/>
          <a:ln w="9525">
            <a:noFill/>
            <a:miter lim="800000"/>
            <a:headEnd/>
            <a:tailEnd/>
          </a:ln>
        </p:spPr>
        <p:txBody>
          <a:bodyPr anchor="ctr">
            <a:spAutoFit/>
          </a:bodyPr>
          <a:lstStyle/>
          <a:p>
            <a:pPr eaLnBrk="0" hangingPunct="0"/>
            <a:r>
              <a:rPr lang="es-ES" sz="1200">
                <a:solidFill>
                  <a:srgbClr val="333333"/>
                </a:solidFill>
                <a:latin typeface="Georgia" pitchFamily="18" charset="0"/>
                <a:cs typeface="Times New Roman" pitchFamily="18" charset="0"/>
              </a:rPr>
              <a:t>En mi presentaci</a:t>
            </a:r>
            <a:r>
              <a:rPr lang="es-ES" sz="1200">
                <a:solidFill>
                  <a:srgbClr val="333333"/>
                </a:solidFill>
                <a:cs typeface="Times New Roman" pitchFamily="18" charset="0"/>
              </a:rPr>
              <a:t>ó</a:t>
            </a:r>
            <a:r>
              <a:rPr lang="es-ES" sz="1200">
                <a:solidFill>
                  <a:srgbClr val="333333"/>
                </a:solidFill>
                <a:latin typeface="Georgia" pitchFamily="18" charset="0"/>
                <a:cs typeface="Times New Roman" pitchFamily="18" charset="0"/>
              </a:rPr>
              <a:t>n me voy a referir a los impactos que sobre nuestro patrimonio ambiental acarrea el monocultivo de soja en zonas inapropiadas  particularmente en el bosque chaque</a:t>
            </a:r>
            <a:r>
              <a:rPr lang="es-ES" sz="1200">
                <a:solidFill>
                  <a:srgbClr val="333333"/>
                </a:solidFill>
                <a:cs typeface="Times New Roman" pitchFamily="18" charset="0"/>
              </a:rPr>
              <a:t>ñ</a:t>
            </a:r>
            <a:r>
              <a:rPr lang="es-ES" sz="1200">
                <a:solidFill>
                  <a:srgbClr val="333333"/>
                </a:solidFill>
                <a:latin typeface="Georgia" pitchFamily="18" charset="0"/>
                <a:cs typeface="Times New Roman" pitchFamily="18" charset="0"/>
              </a:rPr>
              <a:t>o y yungas, donde la siembra indiscriminada de soja implica la tala rasa de los bosques nativos.  </a:t>
            </a:r>
            <a:endParaRPr lang="es-ES" sz="1200"/>
          </a:p>
          <a:p>
            <a:pPr eaLnBrk="0" hangingPunct="0"/>
            <a:r>
              <a:rPr lang="es-ES" sz="1200">
                <a:solidFill>
                  <a:srgbClr val="333333"/>
                </a:solidFill>
                <a:latin typeface="Georgia" pitchFamily="18" charset="0"/>
                <a:cs typeface="Times New Roman" pitchFamily="18" charset="0"/>
              </a:rPr>
              <a:t>En primer lugar me plantear</a:t>
            </a:r>
            <a:r>
              <a:rPr lang="es-ES" sz="1200">
                <a:solidFill>
                  <a:srgbClr val="333333"/>
                </a:solidFill>
                <a:cs typeface="Times New Roman" pitchFamily="18" charset="0"/>
              </a:rPr>
              <a:t>é</a:t>
            </a:r>
            <a:r>
              <a:rPr lang="es-ES" sz="1200">
                <a:solidFill>
                  <a:srgbClr val="333333"/>
                </a:solidFill>
                <a:latin typeface="Georgia" pitchFamily="18" charset="0"/>
                <a:cs typeface="Times New Roman" pitchFamily="18" charset="0"/>
              </a:rPr>
              <a:t> el concepto de pasivo ambiental que es una herramienta que utilizan los estados para calcular la p</a:t>
            </a:r>
            <a:r>
              <a:rPr lang="es-ES" sz="1200">
                <a:solidFill>
                  <a:srgbClr val="333333"/>
                </a:solidFill>
                <a:cs typeface="Times New Roman" pitchFamily="18" charset="0"/>
              </a:rPr>
              <a:t>é</a:t>
            </a:r>
            <a:r>
              <a:rPr lang="es-ES" sz="1200">
                <a:solidFill>
                  <a:srgbClr val="333333"/>
                </a:solidFill>
                <a:latin typeface="Georgia" pitchFamily="18" charset="0"/>
                <a:cs typeface="Times New Roman" pitchFamily="18" charset="0"/>
              </a:rPr>
              <a:t>rdida de su patrimonio ambiental. A partir de esto y de acuerdo a los estudios realizados por t</a:t>
            </a:r>
            <a:r>
              <a:rPr lang="es-ES" sz="1200">
                <a:solidFill>
                  <a:srgbClr val="333333"/>
                </a:solidFill>
                <a:cs typeface="Times New Roman" pitchFamily="18" charset="0"/>
              </a:rPr>
              <a:t>é</a:t>
            </a:r>
            <a:r>
              <a:rPr lang="es-ES" sz="1200">
                <a:solidFill>
                  <a:srgbClr val="333333"/>
                </a:solidFill>
                <a:latin typeface="Georgia" pitchFamily="18" charset="0"/>
                <a:cs typeface="Times New Roman" pitchFamily="18" charset="0"/>
              </a:rPr>
              <a:t>cnicos de la SAyDS y de otros organismos del estado presentar</a:t>
            </a:r>
            <a:r>
              <a:rPr lang="es-ES" sz="1200">
                <a:solidFill>
                  <a:srgbClr val="333333"/>
                </a:solidFill>
                <a:cs typeface="Times New Roman" pitchFamily="18" charset="0"/>
              </a:rPr>
              <a:t>é</a:t>
            </a:r>
            <a:r>
              <a:rPr lang="es-ES" sz="1200">
                <a:solidFill>
                  <a:srgbClr val="333333"/>
                </a:solidFill>
                <a:latin typeface="Georgia" pitchFamily="18" charset="0"/>
                <a:cs typeface="Times New Roman" pitchFamily="18" charset="0"/>
              </a:rPr>
              <a:t> los datos econ</a:t>
            </a:r>
            <a:r>
              <a:rPr lang="es-ES" sz="1200">
                <a:solidFill>
                  <a:srgbClr val="333333"/>
                </a:solidFill>
                <a:cs typeface="Times New Roman" pitchFamily="18" charset="0"/>
              </a:rPr>
              <a:t>ó</a:t>
            </a:r>
            <a:r>
              <a:rPr lang="es-ES" sz="1200">
                <a:solidFill>
                  <a:srgbClr val="333333"/>
                </a:solidFill>
                <a:latin typeface="Georgia" pitchFamily="18" charset="0"/>
                <a:cs typeface="Times New Roman" pitchFamily="18" charset="0"/>
              </a:rPr>
              <a:t>micos que importan el reemplazo de los bosques nativos por el cultivo de la soja. Acompa</a:t>
            </a:r>
            <a:r>
              <a:rPr lang="es-ES" sz="1200">
                <a:solidFill>
                  <a:srgbClr val="333333"/>
                </a:solidFill>
                <a:cs typeface="Times New Roman" pitchFamily="18" charset="0"/>
              </a:rPr>
              <a:t>ñ</a:t>
            </a:r>
            <a:r>
              <a:rPr lang="es-ES" sz="1200">
                <a:solidFill>
                  <a:srgbClr val="333333"/>
                </a:solidFill>
                <a:latin typeface="Georgia" pitchFamily="18" charset="0"/>
                <a:cs typeface="Times New Roman" pitchFamily="18" charset="0"/>
              </a:rPr>
              <a:t>o tambi</a:t>
            </a:r>
            <a:r>
              <a:rPr lang="es-ES" sz="1200">
                <a:solidFill>
                  <a:srgbClr val="333333"/>
                </a:solidFill>
                <a:cs typeface="Times New Roman" pitchFamily="18" charset="0"/>
              </a:rPr>
              <a:t>é</a:t>
            </a:r>
            <a:r>
              <a:rPr lang="es-ES" sz="1200">
                <a:solidFill>
                  <a:srgbClr val="333333"/>
                </a:solidFill>
                <a:latin typeface="Georgia" pitchFamily="18" charset="0"/>
                <a:cs typeface="Times New Roman" pitchFamily="18" charset="0"/>
              </a:rPr>
              <a:t>n algunos indicadores que hacen patente las implicancias sociales negativas de esta actividad.</a:t>
            </a:r>
            <a:endParaRPr lang="es-E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s-ES" smtClean="0"/>
              <a:t>La Tasa Anual de Deforestación a nivel mundial es de -0,18  En nuestro país en algunas zonas de la región afectada la tasa de deforestación anual supera hasta en 14 veces la tasa mundial.  Este es básicamente el ritmo de nuestra actitud devastadora, del aniquilamiento de nuestro bosque por el avasallamiento del monocultivo de soja.  En  Formosa la tasa de deforestación anual es de -0,25, en Santa Fe es -0,54, en el Chaco es -0,65, en Salta es -1,54, en  Santiago del Estero es de -2,17 y en Córdoba es de -2,52.</a:t>
            </a:r>
          </a:p>
          <a:p>
            <a:r>
              <a:rPr lang="es-ES" smtClean="0"/>
              <a:t> </a:t>
            </a:r>
          </a:p>
          <a:p>
            <a:r>
              <a:rPr lang="es-ES" smtClean="0"/>
              <a:t>Si continuamos con este ritmo de deforestación en un periodo aproximado de 10 anos sencillamente aniquilaremos nuestro parque chaqueño y nuestras yungas.</a:t>
            </a:r>
          </a:p>
          <a:p>
            <a:r>
              <a:rPr lang="es-ES" smtClean="0"/>
              <a:t> </a:t>
            </a:r>
          </a:p>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s-ES" b="1" smtClean="0"/>
              <a:t>Cuantifiquemos ahora el pasivo ambiental tomando como ejemplo la </a:t>
            </a:r>
            <a:r>
              <a:rPr lang="es-ES" smtClean="0"/>
              <a:t>Campana 2007 2008. Durante esta  campana la superficie sembrada con soja en el parque chaqueño y yungas fue de 8.000.000 de ha. </a:t>
            </a:r>
          </a:p>
          <a:p>
            <a:r>
              <a:rPr lang="es-ES" smtClean="0"/>
              <a:t> </a:t>
            </a:r>
          </a:p>
          <a:p>
            <a:endParaRPr lang="es-ES" smtClean="0"/>
          </a:p>
          <a:p>
            <a:endParaRPr lang="es-ES" smtClean="0"/>
          </a:p>
          <a:p>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s-ES" b="1" smtClean="0"/>
          </a:p>
          <a:p>
            <a:r>
              <a:rPr lang="es-ES" b="1" smtClean="0"/>
              <a:t>Basado en el trabajo de Costanza de 1997: “The value of the world’s ecosystem services and natural capital”  calculamos los valores económicos de los servicios brindados por los ecosistemas forestales, la suma es de: US$ 1272/ha/ano</a:t>
            </a:r>
            <a:endParaRPr lang="es-ES" smtClean="0"/>
          </a:p>
          <a:p>
            <a:r>
              <a:rPr lang="es-ES" smtClean="0"/>
              <a:t> </a:t>
            </a:r>
            <a:endParaRPr lang="es-ES" b="1" smtClean="0"/>
          </a:p>
          <a:p>
            <a:r>
              <a:rPr lang="es-ES" b="1" smtClean="0"/>
              <a:t>De acuerdo a los datos disponibles de la SAyDS de  monitoreo de la deforestación en las regiones del Parque Chaqueño y Yungas, se ha estimado en 600.000 ha por ano la pérdida de bosques atribuibles al avance de la frontera agropecuaria para el monocultivo de soja.</a:t>
            </a:r>
            <a:endParaRPr lang="es-ES" smtClean="0"/>
          </a:p>
          <a:p>
            <a:r>
              <a:rPr lang="es-ES" smtClean="0"/>
              <a:t> </a:t>
            </a:r>
          </a:p>
          <a:p>
            <a:r>
              <a:rPr lang="es-ES" b="1" smtClean="0"/>
              <a:t>En consecuencia, la campaña 2007/2008 de soja definió una pérdida por deforestación, en concepto de servicios ambientales no percibidos, excluido el secuestro de carbono, de:</a:t>
            </a:r>
            <a:endParaRPr lang="es-ES" smtClean="0"/>
          </a:p>
          <a:p>
            <a:r>
              <a:rPr lang="es-ES" b="1" smtClean="0"/>
              <a:t>U$S 763.200.000</a:t>
            </a:r>
            <a:endParaRPr lang="es-ES" smtClean="0"/>
          </a:p>
          <a:p>
            <a:r>
              <a:rPr lang="es-ES"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957388" y="685800"/>
            <a:ext cx="2514600" cy="1885950"/>
          </a:xfrm>
          <a:ln/>
        </p:spPr>
      </p:sp>
      <p:sp>
        <p:nvSpPr>
          <p:cNvPr id="40963" name="Rectangle 3"/>
          <p:cNvSpPr>
            <a:spLocks noGrp="1" noChangeArrowheads="1"/>
          </p:cNvSpPr>
          <p:nvPr>
            <p:ph type="body" idx="1"/>
          </p:nvPr>
        </p:nvSpPr>
        <p:spPr>
          <a:xfrm>
            <a:off x="685800" y="2857500"/>
            <a:ext cx="5486400" cy="5600700"/>
          </a:xfrm>
          <a:noFill/>
          <a:ln/>
        </p:spPr>
        <p:txBody>
          <a:bodyPr/>
          <a:lstStyle/>
          <a:p>
            <a:r>
              <a:rPr lang="es-ES" b="1" smtClean="0"/>
              <a:t>El principal problema de la degradación del suelo es la forma de utilización del cultivo como monocultivo y el manejo del suelo sin respetar su aptitud agrícola.</a:t>
            </a:r>
            <a:endParaRPr lang="es-ES" smtClean="0"/>
          </a:p>
          <a:p>
            <a:r>
              <a:rPr lang="es-ES" b="1" smtClean="0"/>
              <a:t> </a:t>
            </a:r>
            <a:endParaRPr lang="es-ES" smtClean="0"/>
          </a:p>
          <a:p>
            <a:r>
              <a:rPr lang="es-ES" b="1" smtClean="0"/>
              <a:t>Para contar con una valuación económica del “pasivo edáfico” tomaremos en consideración a los procesos de erosión y a la extracción de nutrientes.</a:t>
            </a:r>
          </a:p>
          <a:p>
            <a:r>
              <a:rPr lang="es-ES" smtClean="0"/>
              <a:t> </a:t>
            </a:r>
          </a:p>
          <a:p>
            <a:r>
              <a:rPr lang="es-ES" b="1" smtClean="0"/>
              <a:t>La pérdida de suelos originada por el monocultivo de soja en nuestro país de 20 t/ha. Para este calculo hemos tomado el valor de tolerancia máxima del suelo estimado a nivel mundial en 5tn/ha y el valor promedio de erosión en las regiones NOA; NEA y  Centro.</a:t>
            </a:r>
            <a:endParaRPr lang="es-ES" smtClean="0"/>
          </a:p>
          <a:p>
            <a:r>
              <a:rPr lang="es-ES" b="1" smtClean="0"/>
              <a:t> </a:t>
            </a:r>
            <a:endParaRPr lang="es-ES" smtClean="0"/>
          </a:p>
          <a:p>
            <a:r>
              <a:rPr lang="es-ES" b="1" smtClean="0"/>
              <a:t>Es decir, </a:t>
            </a:r>
            <a:endParaRPr lang="es-ES" smtClean="0"/>
          </a:p>
          <a:p>
            <a:r>
              <a:rPr lang="es-ES" b="1" smtClean="0"/>
              <a:t>Valor promedio 	25 t/ha</a:t>
            </a:r>
            <a:endParaRPr lang="es-ES" smtClean="0"/>
          </a:p>
          <a:p>
            <a:r>
              <a:rPr lang="es-ES" b="1" smtClean="0"/>
              <a:t>Tolerancia máx. 	  5 t/ha</a:t>
            </a:r>
            <a:endParaRPr lang="es-ES" smtClean="0"/>
          </a:p>
          <a:p>
            <a:r>
              <a:rPr lang="es-ES" b="1" smtClean="0"/>
              <a:t>Pérdida		20 t/ha</a:t>
            </a:r>
            <a:endParaRPr lang="es-ES" smtClean="0"/>
          </a:p>
          <a:p>
            <a:r>
              <a:rPr lang="es-ES" b="1" smtClean="0"/>
              <a:t> </a:t>
            </a:r>
            <a:endParaRPr lang="es-ES" smtClean="0"/>
          </a:p>
          <a:p>
            <a:r>
              <a:rPr lang="es-ES" b="1" smtClean="0"/>
              <a:t>Si tomamos las 8.000.000 Ha con soja en la zona aludida esta campana  2007/2008 originó una pérdida de suelo por erosión equivalente a 160.000.000 t</a:t>
            </a:r>
            <a:endParaRPr lang="es-ES" smtClean="0"/>
          </a:p>
          <a:p>
            <a:r>
              <a:rPr lang="es-ES" b="1" smtClean="0"/>
              <a:t> </a:t>
            </a:r>
            <a:endParaRPr lang="es-ES" smtClean="0"/>
          </a:p>
          <a:p>
            <a:r>
              <a:rPr lang="es-ES" b="1" smtClean="0"/>
              <a:t>Esto desde un punto de vista monetario a un Valor promedio de suelo perdido: U$S 5,33/t implica una perdida de U$852.800.000</a:t>
            </a:r>
            <a:endParaRPr lang="es-ES" smtClean="0"/>
          </a:p>
          <a:p>
            <a:endParaRPr lang="es-ES" smtClean="0"/>
          </a:p>
          <a:p>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s-ES" b="1" smtClean="0"/>
              <a:t>Con respecto a la extracción de nutrientes, el siguiente cuadro y basado en datos de Walter Pengue de 2003, podemos estimar la extracción de nutrientes (Nitrógeno y Fósforo) para la campaña 2007/2008.</a:t>
            </a:r>
            <a:endParaRPr lang="es-ES" smtClean="0"/>
          </a:p>
          <a:p>
            <a:r>
              <a:rPr lang="es-ES" b="1" smtClean="0"/>
              <a:t> </a:t>
            </a:r>
            <a:endParaRPr lang="es-ES" smtClean="0"/>
          </a:p>
          <a:p>
            <a:r>
              <a:rPr lang="es-ES" b="1" smtClean="0"/>
              <a:t> </a:t>
            </a:r>
            <a:endParaRPr lang="es-ES" smtClean="0"/>
          </a:p>
          <a:p>
            <a:r>
              <a:rPr lang="es-ES" b="1" smtClean="0"/>
              <a:t> </a:t>
            </a:r>
            <a:endParaRPr lang="es-ES" smtClean="0"/>
          </a:p>
          <a:p>
            <a:r>
              <a:rPr lang="es-ES" b="1" smtClean="0"/>
              <a:t>Nitrógeno</a:t>
            </a:r>
            <a:endParaRPr lang="es-ES" smtClean="0"/>
          </a:p>
          <a:p>
            <a:r>
              <a:rPr lang="es-ES" b="1" smtClean="0"/>
              <a:t>Fósforo</a:t>
            </a:r>
            <a:endParaRPr lang="es-ES" smtClean="0"/>
          </a:p>
          <a:p>
            <a:r>
              <a:rPr lang="es-ES" b="1" smtClean="0"/>
              <a:t>Total</a:t>
            </a:r>
            <a:endParaRPr lang="es-ES" smtClean="0"/>
          </a:p>
          <a:p>
            <a:r>
              <a:rPr lang="es-ES" b="1" smtClean="0"/>
              <a:t>Extracción en tn</a:t>
            </a:r>
            <a:endParaRPr lang="es-ES" smtClean="0"/>
          </a:p>
          <a:p>
            <a:r>
              <a:rPr lang="es-ES" b="1" smtClean="0"/>
              <a:t>1.440.000</a:t>
            </a:r>
            <a:endParaRPr lang="es-ES" smtClean="0"/>
          </a:p>
          <a:p>
            <a:r>
              <a:rPr lang="es-ES" b="1" smtClean="0"/>
              <a:t>321.600</a:t>
            </a:r>
            <a:endParaRPr lang="es-ES" smtClean="0"/>
          </a:p>
          <a:p>
            <a:r>
              <a:rPr lang="es-ES" b="1" smtClean="0"/>
              <a:t>1.761.600</a:t>
            </a:r>
            <a:endParaRPr lang="es-ES" smtClean="0"/>
          </a:p>
          <a:p>
            <a:r>
              <a:rPr lang="es-ES" b="1" smtClean="0"/>
              <a:t> </a:t>
            </a:r>
            <a:endParaRPr lang="es-ES" smtClean="0"/>
          </a:p>
          <a:p>
            <a:r>
              <a:rPr lang="es-ES" b="1" smtClean="0"/>
              <a:t>El costo total en concepto de extracción de nutrientes para la campaña de soja 2007/2008 alcanza un valor de: U$1283.000.000. Resulta oportuno señalar que la mayoría de estos nutrientes se exportan.</a:t>
            </a:r>
            <a:endParaRPr lang="es-ES" smtClean="0"/>
          </a:p>
          <a:p>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xfrm>
            <a:off x="1552575" y="685800"/>
            <a:ext cx="3752850" cy="2814638"/>
          </a:xfrm>
          <a:ln/>
        </p:spPr>
      </p:sp>
      <p:sp>
        <p:nvSpPr>
          <p:cNvPr id="3" name="2 Marcador de notas"/>
          <p:cNvSpPr>
            <a:spLocks noGrp="1"/>
          </p:cNvSpPr>
          <p:nvPr>
            <p:ph type="body" idx="1"/>
          </p:nvPr>
        </p:nvSpPr>
        <p:spPr>
          <a:xfrm>
            <a:off x="685800" y="3929063"/>
            <a:ext cx="5486400" cy="4529137"/>
          </a:xfrm>
        </p:spPr>
        <p:txBody>
          <a:bodyPr>
            <a:normAutofit fontScale="92500"/>
          </a:bodyPr>
          <a:lstStyle/>
          <a:p>
            <a:pPr>
              <a:defRPr/>
            </a:pPr>
            <a:r>
              <a:rPr lang="es-ES" dirty="0" smtClean="0"/>
              <a:t>Una mención especial por los impactos a nivel local de la crisis del clima merece la contribución de la soja al calentamiento del Planeta. Argentina realizo su inventario de gases efecto invernadero. Nuestro país </a:t>
            </a:r>
            <a:r>
              <a:rPr lang="es-ES" b="1" dirty="0" err="1" smtClean="0"/>
              <a:t>estA</a:t>
            </a:r>
            <a:r>
              <a:rPr lang="es-ES" b="1" dirty="0" smtClean="0"/>
              <a:t> ubicado tercera en América Latina, después de Brasil y México, en emisiones absolutas de gases efecto invernadero responsables del calentamiento global.</a:t>
            </a:r>
            <a:endParaRPr lang="es-ES" dirty="0" smtClean="0"/>
          </a:p>
          <a:p>
            <a:pPr>
              <a:defRPr/>
            </a:pPr>
            <a:r>
              <a:rPr lang="es-ES" b="1" dirty="0" smtClean="0"/>
              <a:t> </a:t>
            </a:r>
            <a:endParaRPr lang="es-ES" dirty="0" smtClean="0"/>
          </a:p>
          <a:p>
            <a:pPr>
              <a:defRPr/>
            </a:pPr>
            <a:r>
              <a:rPr lang="es-ES" b="1" dirty="0" smtClean="0"/>
              <a:t>Conforme las responsabilidades diferenciadas que tiene nuestro país, y reconociendo que todos debemos contribuir en la medida de nuestras posibilidad para evitar una crisis climática irreversible, es preciso comprender la contribución de la soja al calentamiento global. </a:t>
            </a:r>
            <a:endParaRPr lang="es-ES" dirty="0" smtClean="0"/>
          </a:p>
          <a:p>
            <a:pPr>
              <a:defRPr/>
            </a:pPr>
            <a:r>
              <a:rPr lang="es-ES" b="1" dirty="0" smtClean="0"/>
              <a:t> </a:t>
            </a:r>
            <a:endParaRPr lang="es-ES" dirty="0" smtClean="0"/>
          </a:p>
          <a:p>
            <a:pPr>
              <a:defRPr/>
            </a:pPr>
            <a:r>
              <a:rPr lang="es-ES" b="1" dirty="0" smtClean="0"/>
              <a:t>Este debate y sobre todo la decisión que del mismo surja no puede tener una mirada cortoplacista, mas allá de los intereses sectoriales es nuestro deber como gobierno proveer la información necesaria a nuestros legisladores que en este caso </a:t>
            </a:r>
            <a:r>
              <a:rPr lang="es-ES" b="1" dirty="0" err="1" smtClean="0"/>
              <a:t>estan</a:t>
            </a:r>
            <a:r>
              <a:rPr lang="es-ES" b="1" dirty="0" smtClean="0"/>
              <a:t> legislando no solo para las generaciones presentes sino </a:t>
            </a:r>
            <a:r>
              <a:rPr lang="es-ES" b="1" dirty="0" err="1" smtClean="0"/>
              <a:t>tambien</a:t>
            </a:r>
            <a:r>
              <a:rPr lang="es-ES" b="1" dirty="0" smtClean="0"/>
              <a:t> para las generaciones futuras.</a:t>
            </a:r>
          </a:p>
          <a:p>
            <a:pPr>
              <a:defRPr/>
            </a:pPr>
            <a:endParaRPr lang="es-ES" b="1" dirty="0" smtClean="0"/>
          </a:p>
          <a:p>
            <a:pPr>
              <a:defRPr/>
            </a:pPr>
            <a:r>
              <a:rPr lang="es-ES" b="1" dirty="0" smtClean="0"/>
              <a:t>El sector agrícola es después del sector energético el más importante en emisiones en la Argentina. En el año 2000 fue responsable aproximadamente del 23,5% de las emisiones del país, fundamentalmente en forma del gas efecto invernadero óxido nitroso (N2O).</a:t>
            </a:r>
            <a:endParaRPr lang="es-ES" dirty="0" smtClean="0"/>
          </a:p>
          <a:p>
            <a:pPr>
              <a:defRPr/>
            </a:pPr>
            <a:endParaRPr lang="es-ES" dirty="0" smtClean="0"/>
          </a:p>
          <a:p>
            <a:pPr>
              <a:defRPr/>
            </a:pPr>
            <a:r>
              <a:rPr lang="es-ES" dirty="0" smtClean="0"/>
              <a:t> </a:t>
            </a:r>
            <a:endParaRPr lang="es-ES" dirty="0"/>
          </a:p>
        </p:txBody>
      </p:sp>
      <p:sp>
        <p:nvSpPr>
          <p:cNvPr id="43012" name="3 Marcador de número de diapositiva"/>
          <p:cNvSpPr>
            <a:spLocks noGrp="1"/>
          </p:cNvSpPr>
          <p:nvPr>
            <p:ph type="sldNum" sz="quarter" idx="5"/>
          </p:nvPr>
        </p:nvSpPr>
        <p:spPr>
          <a:noFill/>
        </p:spPr>
        <p:txBody>
          <a:bodyPr/>
          <a:lstStyle/>
          <a:p>
            <a:fld id="{73496448-D0E3-4BE4-B549-3DF5F5741406}" type="slidenum">
              <a:rPr lang="es-ES_tradnl" smtClean="0"/>
              <a:pPr/>
              <a:t>15</a:t>
            </a:fld>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s-ES" b="1" smtClean="0"/>
              <a:t>Una gran parte de esas emisiones están vinculadas al cultivo de soja. En el año 2000, casi el 25% de las emisiones del sector agrícola estaban vinculadas a la soja. Asimismo, resulta preocupante el crecimiento en las emisiones (11,25 % anual) vinculada a esta actividad a partir del notable incremento en la superficie sembrada año a año.</a:t>
            </a:r>
            <a:endParaRPr lang="es-ES" smtClean="0"/>
          </a:p>
          <a:p>
            <a:r>
              <a:rPr lang="es-ES" smtClean="0"/>
              <a:t>Máxime teniendo en cuenta que las emisiones producidas por la soja duplican a la de otros cultivos, como se puede ver en el gráfico.</a:t>
            </a:r>
          </a:p>
          <a:p>
            <a:endParaRPr lang="es-ES" smtClean="0"/>
          </a:p>
          <a:p>
            <a:r>
              <a:rPr lang="es-ES" b="1" smtClean="0"/>
              <a:t>(La fijación biológica del nitrógeno que después se transforma en óxido nitroso es la principal causa por la cual las emisiones de la soja superan a las del maíz y el trigo. )</a:t>
            </a:r>
            <a:endParaRPr lang="es-ES" smtClean="0"/>
          </a:p>
          <a:p>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s-ES" b="1" smtClean="0"/>
              <a:t>Resulta doblemente preocupante si sumamos las emisiones vinculadas al desmonte de bosque nativo para siembra de soja.</a:t>
            </a:r>
            <a:endParaRPr lang="es-ES" smtClean="0"/>
          </a:p>
          <a:p>
            <a:r>
              <a:rPr lang="es-ES" smtClean="0"/>
              <a:t> </a:t>
            </a:r>
          </a:p>
          <a:p>
            <a:r>
              <a:rPr lang="es-ES" b="1" smtClean="0"/>
              <a:t>El carbono liberado por hectárea por deforestación en la región chaqueña puede estimarse en U$1562.400.000</a:t>
            </a:r>
            <a:endParaRPr lang="es-ES" smtClean="0"/>
          </a:p>
          <a:p>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s-ES" b="1" smtClean="0"/>
              <a:t>La política del agua de un país cada día se encuentra más íntimamente relacionada con su política agrícola, tanto de producción de alimentos como de su importación y/o exportación; emergiendo el    “huella hidrica” como un nuevo concepto que debe ser ponderado a la hora de tomar decisiones. </a:t>
            </a:r>
            <a:endParaRPr lang="es-ES" smtClean="0"/>
          </a:p>
          <a:p>
            <a:r>
              <a:rPr lang="es-ES" b="1" smtClean="0"/>
              <a:t> </a:t>
            </a:r>
          </a:p>
          <a:p>
            <a:r>
              <a:rPr lang="es-ES" b="1" smtClean="0"/>
              <a:t>La huella hidrica de un producto se calcula en base al agua necesaria para producirlo y procesarlo, ya sea éste agrícola o industrial. </a:t>
            </a:r>
            <a:endParaRPr lang="es-ES" smtClean="0"/>
          </a:p>
          <a:p>
            <a:r>
              <a:rPr lang="es-ES" b="1" smtClean="0"/>
              <a:t> </a:t>
            </a:r>
            <a:endParaRPr lang="es-ES" smtClean="0"/>
          </a:p>
          <a:p>
            <a:r>
              <a:rPr lang="es-ES" b="1" smtClean="0"/>
              <a:t>Se trata de un concepto útil para calcular el uso real del agua de un país.</a:t>
            </a:r>
            <a:endParaRPr lang="es-ES" smtClean="0"/>
          </a:p>
          <a:p>
            <a:r>
              <a:rPr lang="es-ES" b="1" smtClean="0"/>
              <a:t> </a:t>
            </a:r>
            <a:endParaRPr lang="es-ES" smtClean="0"/>
          </a:p>
          <a:p>
            <a:r>
              <a:rPr lang="es-ES" b="1" smtClean="0"/>
              <a:t>El 90% del comercio global de esta agua  está relacionado con el comercio internacional del agro (67% los cultivos y 23% ganado y productos cárnicos).</a:t>
            </a:r>
            <a:endParaRPr lang="es-ES" smtClean="0"/>
          </a:p>
          <a:p>
            <a:r>
              <a:rPr lang="es-ES" b="1" smtClean="0"/>
              <a:t> </a:t>
            </a:r>
            <a:endParaRPr lang="es-ES" smtClean="0"/>
          </a:p>
          <a:p>
            <a:r>
              <a:rPr lang="es-ES" b="1" smtClean="0"/>
              <a:t>El 10% está relacionado con el comercio de productos industriales. </a:t>
            </a:r>
            <a:endParaRPr lang="es-ES" smtClean="0"/>
          </a:p>
          <a:p>
            <a:r>
              <a:rPr lang="es-ES" smtClean="0"/>
              <a:t>En el gráfico se aprecia el crecimiento de la exportación de agua virtual en razón de que la mayor parte del cultivo se exporta</a:t>
            </a:r>
          </a:p>
          <a:p>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s-ES" b="1" smtClean="0"/>
              <a:t>Argentina es el 4to exportador de agua virtual a nivel mundial:</a:t>
            </a:r>
            <a:endParaRPr lang="es-ES" smtClean="0"/>
          </a:p>
          <a:p>
            <a:r>
              <a:rPr lang="es-ES" b="1" smtClean="0"/>
              <a:t>La bibliografía disponible para Argentina indica que en promedio, se requieren 1250 m3 de agua para producir 1 t de soja, lo cual significa que los 48.000.000 de toneladas que se produjeron en la campaña 2007/2008 en nuestro país, requirieron de:</a:t>
            </a:r>
            <a:endParaRPr lang="es-ES" smtClean="0"/>
          </a:p>
          <a:p>
            <a:r>
              <a:rPr lang="es-ES" b="1" smtClean="0"/>
              <a:t>55.000.000.000 m3</a:t>
            </a:r>
            <a:endParaRPr lang="es-ES" smtClean="0"/>
          </a:p>
          <a:p>
            <a:r>
              <a:rPr lang="es-ES" b="1" smtClean="0"/>
              <a:t> </a:t>
            </a:r>
            <a:endParaRPr lang="es-ES" smtClean="0"/>
          </a:p>
          <a:p>
            <a:r>
              <a:rPr lang="es-ES" b="1" smtClean="0"/>
              <a:t> </a:t>
            </a:r>
            <a:endParaRPr lang="es-ES" smtClean="0"/>
          </a:p>
          <a:p>
            <a:r>
              <a:rPr lang="es-ES" b="1" smtClean="0"/>
              <a:t>Quiero señalar que el pasivo ambiental es solo UNA ESTIMACIÓN MONETRIA de los daños que acarrea la perdida de nuestros bosques. </a:t>
            </a:r>
            <a:endParaRPr lang="es-ES" smtClean="0"/>
          </a:p>
          <a:p>
            <a:r>
              <a:rPr lang="es-ES" b="1" smtClean="0"/>
              <a:t> </a:t>
            </a:r>
            <a:endParaRPr lang="es-ES" smtClean="0"/>
          </a:p>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s-ES" b="1" smtClean="0"/>
              <a:t>En el balance del ejercicio de una empresa, el “pasivo” es el conjunto de deudas y gravámenes que minuciosamente se analizan e inscriben en la contabilidad empresarial, para su contraposición con el “activo”. </a:t>
            </a:r>
            <a:endParaRPr lang="es-ES" smtClean="0"/>
          </a:p>
          <a:p>
            <a:r>
              <a:rPr lang="es-ES" smtClean="0"/>
              <a:t> </a:t>
            </a:r>
          </a:p>
          <a:p>
            <a:r>
              <a:rPr lang="es-ES" b="1" smtClean="0"/>
              <a:t>Pero existe un particular tipo de pasivo que raras veces es contabilizado: el “pasivo socio-ambiental”, que equivale a la suma de todos los daños no compensados producidos en forma directa e indirecta por las actividades productivas al ambiente y a las comunidades locales o a la sociedad en general.</a:t>
            </a:r>
            <a:endParaRPr lang="es-ES" smtClean="0"/>
          </a:p>
          <a:p>
            <a:r>
              <a:rPr lang="es-ES" smtClean="0"/>
              <a:t> </a:t>
            </a:r>
          </a:p>
          <a:p>
            <a:r>
              <a:rPr lang="es-ES" b="1" smtClean="0"/>
              <a:t>Así también raramente se computa el valor de los servicios recibidos del ambiente, que hacen posible las actividades productivas y que no son compensados o contabilizados como costos de producción</a:t>
            </a:r>
            <a:endParaRPr lang="es-ES" smtClean="0"/>
          </a:p>
          <a:p>
            <a:r>
              <a:rPr lang="es-ES" smtClean="0"/>
              <a:t> </a:t>
            </a:r>
          </a:p>
          <a:p>
            <a:r>
              <a:rPr lang="es-ES" b="1" smtClean="0"/>
              <a:t>E</a:t>
            </a:r>
            <a:r>
              <a:rPr lang="es-AR" b="1" smtClean="0"/>
              <a:t>sta presentación pretende hacer un aporte al necesario debate que nos debemos sobre la estimación del “pasivo socio-ambiental” del monocultivo de soja en Argentina.</a:t>
            </a:r>
            <a:endParaRPr lang="es-ES" smtClean="0"/>
          </a:p>
          <a:p>
            <a:r>
              <a:rPr lang="es-ES" smtClean="0"/>
              <a:t> </a:t>
            </a:r>
          </a:p>
          <a:p>
            <a:r>
              <a:rPr lang="es-ES" b="1" smtClean="0"/>
              <a:t>El pasivo ambiental es en realidad una deuda hacia los titulares del ambiente, hacia la comunidad o país donde opera la empresa.</a:t>
            </a:r>
            <a:endParaRPr lang="es-ES" smtClean="0"/>
          </a:p>
          <a:p>
            <a:r>
              <a:rPr lang="es-ES" smtClean="0"/>
              <a:t> </a:t>
            </a:r>
          </a:p>
          <a:p>
            <a:r>
              <a:rPr lang="es-ES" b="1" smtClean="0"/>
              <a:t>Dichas deudas son la  translación de los costos del actor económico a la sociedad. </a:t>
            </a:r>
            <a:endParaRPr lang="es-ES" smtClean="0"/>
          </a:p>
          <a:p>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s-ES" smtClean="0"/>
              <a:t>leer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s-ES" b="1" smtClean="0"/>
              <a:t>Ahora bien, todos sabemos a esta altura que el ser humano no puede ser concebido independiente del ambiente que lo rodea, es por ello que cuando hablamos de la perdida de nuestro bosque por el avance indiscriminado del monocultivo de soja hablamos de los argentinos y argentinas que se ven afectados por este avasallamiento. La aceleración experimentada por el avance del monocultivo de soja en territorio de pueblos originarios y campesinos no reconoce precedentes, convirtiendo al monocultivo de soja en                                                                       el principal agente de destrucción de estas comunidades, con graves secuelas de pobreza,    desnutrición y migraciones                                           forzadas. </a:t>
            </a:r>
            <a:endParaRPr lang="es-ES" smtClean="0"/>
          </a:p>
          <a:p>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s-ES" b="1" smtClean="0"/>
              <a:t>La relacion entre deforestacion y pobreza tambien es conocida, no es cierto que la deforestacion en el parque chaqueno y en la yungas en pos del monocultivo de soja haya generado mayor bienestar en la población, a mayor deforestacion mayor pobreza de los mas pobres. La economía y la identidad cultural de los pueblos indígenas de la región chaqueña y de las yungas se construye y depende de los bosques, al ser expulsados de estos o al producirse su eliminación, estos pueblos pierden su posibilidad de desarrollo, la desnutrición y la marginalidad son producto de la degradación de su medio ambiente</a:t>
            </a:r>
            <a:endParaRPr lang="es-ES" smtClean="0"/>
          </a:p>
          <a:p>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s-ES" b="1" smtClean="0"/>
              <a:t>En la campaña de 2007-2008 se utilizaron:</a:t>
            </a:r>
            <a:endParaRPr lang="es-ES" smtClean="0"/>
          </a:p>
          <a:p>
            <a:r>
              <a:rPr lang="es-ES" b="1" smtClean="0"/>
              <a:t>200 millones de litros de Glifosato. Sabido es que se roció con este agroquímico de manera indiscriminada a pesar de que las comunidades colocan sus banderas rojas. Las consecuencias en la salud de este agroquimico son de publico conocimiento:</a:t>
            </a:r>
            <a:endParaRPr lang="es-ES" smtClean="0"/>
          </a:p>
          <a:p>
            <a:r>
              <a:rPr lang="es-ES" b="1" smtClean="0"/>
              <a:t>– especialmente niños y mujeres - sometidos a los efectos de las fumigaciones realizadas en masa en las cercanías o directamente sobre los poblados.</a:t>
            </a:r>
            <a:endParaRPr lang="es-ES" smtClean="0"/>
          </a:p>
          <a:p>
            <a:r>
              <a:rPr lang="es-ES" b="1" smtClean="0"/>
              <a:t> </a:t>
            </a:r>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s-ES" b="1" smtClean="0"/>
              <a:t>La expulsión de</a:t>
            </a:r>
            <a:r>
              <a:rPr lang="es-ES_tradnl" b="1" smtClean="0"/>
              <a:t> zonas rurales  por migración forzada es tambien un efecto de la destrucción de los bosques. </a:t>
            </a:r>
            <a:r>
              <a:rPr lang="es-ES" b="1" smtClean="0"/>
              <a:t>La descontrolada “agriculturización” fue desplazando a los productores e hizo que abandonaran sus chacras, tambos y pequeñas producciones regionales de alto interés social, que daban fisonomía a un campo diversificado y con una sólida estructura socio-cultural y que debieran refugiarse en los centros poblados, mudando de actividad los que pudieron y los que no padecen el desempleo y la pobreza.</a:t>
            </a:r>
            <a:endParaRPr lang="es-ES" smtClean="0"/>
          </a:p>
          <a:p>
            <a:r>
              <a:rPr lang="es-ES" smtClean="0"/>
              <a:t> </a:t>
            </a:r>
          </a:p>
          <a:p>
            <a:r>
              <a:rPr lang="es-ES" smtClean="0"/>
              <a:t>  </a:t>
            </a:r>
          </a:p>
          <a:p>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E0197-BC26-442A-90B3-6E990F190919}" type="slidenum">
              <a:rPr lang="es-ES_tradnl" sz="1200" b="0"/>
              <a:pPr algn="r"/>
              <a:t>25</a:t>
            </a:fld>
            <a:endParaRPr lang="es-ES_tradnl" sz="1200" b="0"/>
          </a:p>
        </p:txBody>
      </p:sp>
      <p:sp>
        <p:nvSpPr>
          <p:cNvPr id="53251" name="Rectangle 2"/>
          <p:cNvSpPr>
            <a:spLocks noGrp="1" noRot="1" noChangeAspect="1" noChangeArrowheads="1" noTextEdit="1"/>
          </p:cNvSpPr>
          <p:nvPr>
            <p:ph type="sldImg"/>
          </p:nvPr>
        </p:nvSpPr>
        <p:spPr>
          <a:solidFill>
            <a:srgbClr val="FFFFFF"/>
          </a:solidFill>
          <a:ln/>
        </p:spPr>
      </p:sp>
      <p:sp>
        <p:nvSpPr>
          <p:cNvPr id="53252" name="3 Marcador de notas"/>
          <p:cNvSpPr>
            <a:spLocks noGrp="1"/>
          </p:cNvSpPr>
          <p:nvPr>
            <p:ph type="body" idx="1"/>
          </p:nvPr>
        </p:nvSpPr>
        <p:spPr>
          <a:noFill/>
          <a:ln/>
        </p:spPr>
        <p:txBody>
          <a:bodyPr/>
          <a:lstStyle/>
          <a:p>
            <a:r>
              <a:rPr lang="es-ES" smtClean="0"/>
              <a:t>La protección de nuestro patrimonio natural y cultural es una política de estado que se lleva adelante a través de diversas herramientas, que hacen posible la concreción de sus objetivos. </a:t>
            </a:r>
          </a:p>
          <a:p>
            <a:r>
              <a:rPr lang="es-ES" smtClean="0"/>
              <a:t>El desaliento del monocultivo de soja, acompañado por el fomento de la preservación y aprovechamiento sustentable de los bosques a través de la LeyProtección de bosques nativos, constituyen medidas que favorecen el cuidado de nuestros recursos naturales y nuestra identidad ambiental.</a:t>
            </a:r>
          </a:p>
          <a:p>
            <a:r>
              <a:rPr lang="es-ES" smtClean="0"/>
              <a:t>. </a:t>
            </a:r>
          </a:p>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a:ln/>
        </p:spPr>
      </p:sp>
      <p:sp>
        <p:nvSpPr>
          <p:cNvPr id="30723" name="2 Marcador de notas"/>
          <p:cNvSpPr>
            <a:spLocks noGrp="1"/>
          </p:cNvSpPr>
          <p:nvPr>
            <p:ph type="body" idx="1"/>
          </p:nvPr>
        </p:nvSpPr>
        <p:spPr>
          <a:noFill/>
          <a:ln/>
        </p:spPr>
        <p:txBody>
          <a:bodyPr/>
          <a:lstStyle/>
          <a:p>
            <a:r>
              <a:rPr lang="es-ES" b="1" smtClean="0"/>
              <a:t>En este contexto, vale la pena analizar el caso de la expansión del monocultivo de soja en nuestro país,  particularmente en el área de las yungas y el parque chaqueño, para verificar su  auténtica aporte al desarrollo, una vez contabilizados los pasivos ambientales. </a:t>
            </a:r>
            <a:endParaRPr lang="es-ES" smtClean="0"/>
          </a:p>
          <a:p>
            <a:r>
              <a:rPr lang="es-ES" smtClean="0"/>
              <a:t> </a:t>
            </a:r>
          </a:p>
          <a:p>
            <a:r>
              <a:rPr lang="es-ES" smtClean="0"/>
              <a:t>Esta tabla muestra la expansión del cultivo de soja en las distintas zonas, como se puede apreciar en el NOA y en el NEA el crecimietno de los cultivos, a costa de los bosques ha sido en porcentajes del 417 y 220%</a:t>
            </a:r>
          </a:p>
          <a:p>
            <a:r>
              <a:rPr lang="es-ES" smtClean="0"/>
              <a:t> </a:t>
            </a:r>
          </a:p>
          <a:p>
            <a:endParaRPr lang="es-ES" smtClean="0"/>
          </a:p>
          <a:p>
            <a:endParaRPr lang="es-ES" smtClean="0"/>
          </a:p>
        </p:txBody>
      </p:sp>
      <p:sp>
        <p:nvSpPr>
          <p:cNvPr id="30724" name="3 Marcador de número de diapositiva"/>
          <p:cNvSpPr>
            <a:spLocks noGrp="1"/>
          </p:cNvSpPr>
          <p:nvPr>
            <p:ph type="sldNum" sz="quarter" idx="5"/>
          </p:nvPr>
        </p:nvSpPr>
        <p:spPr>
          <a:noFill/>
        </p:spPr>
        <p:txBody>
          <a:bodyPr/>
          <a:lstStyle/>
          <a:p>
            <a:fld id="{B822B9FD-7F6D-42A4-98BD-B2FE9002558D}" type="slidenum">
              <a:rPr lang="es-ES_tradnl" smtClean="0"/>
              <a:pPr/>
              <a:t>3</a:t>
            </a:fld>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3000" y="685800"/>
            <a:ext cx="4214813" cy="3160713"/>
          </a:xfrm>
          <a:ln/>
        </p:spPr>
      </p:sp>
      <p:sp>
        <p:nvSpPr>
          <p:cNvPr id="31747" name="Rectangle 3"/>
          <p:cNvSpPr>
            <a:spLocks noGrp="1" noChangeArrowheads="1"/>
          </p:cNvSpPr>
          <p:nvPr>
            <p:ph type="body" idx="1"/>
          </p:nvPr>
        </p:nvSpPr>
        <p:spPr>
          <a:xfrm>
            <a:off x="685800" y="3846513"/>
            <a:ext cx="5600700" cy="4940300"/>
          </a:xfrm>
          <a:noFill/>
          <a:ln/>
        </p:spPr>
        <p:txBody>
          <a:bodyPr/>
          <a:lstStyle/>
          <a:p>
            <a:r>
              <a:rPr lang="es-ES" smtClean="0"/>
              <a:t>Este mapa muestra el avance de la soja, como puede apreciarse el monocultivo avanza de manera indiscriminada sobre nuestro parque chaqueño y nuestras yungas. Es decir, norte de Santa Fe, norte de Córdoba, Santiago del Estero, Chaco, Formosa, Tucumán y Salta.</a:t>
            </a:r>
          </a:p>
          <a:p>
            <a:endParaRPr lang="es-ES" smtClean="0"/>
          </a:p>
          <a:p>
            <a:r>
              <a:rPr lang="es-ES" smtClean="0"/>
              <a:t>Este mapa muestra el are desforestada en la ultima campana de soja. Es decir muestra la perdida de bosque para cultivar soja.  Cuando hablamos de bosque hablamos de gente, no se trata de una postal, sino de miles de personas que hoy los habitan, en esa zona por ejemplo tenemos pueblos de origen Mocoví , Pilagá, Toba, Wichi, Diaguita-Calchaquí, Quom, Tonocoté, Vilela. Solo en esa zona hay 140.000 pobladores indígenas cuya cultura, cuya identidad,  no se identifica con un campo de soja sino que dependen económica y culturalmente de la existencia del bosque. Ellos también forman parte de nuestra Argentina, aunque no participan de la renta extraordinaria de la expansión del monocultivo de soja en sus territorios. Pero si pagan los costos de este modelo insostenible.</a:t>
            </a:r>
          </a:p>
          <a:p>
            <a:r>
              <a:rPr lang="es-ES" smtClean="0"/>
              <a:t> </a:t>
            </a:r>
          </a:p>
          <a:p>
            <a:r>
              <a:rPr lang="es-ES" smtClean="0"/>
              <a:t>Para llevar adelante políticas de estado, y tomar decisiones que afectaran nuestro porvenir como pueblo, es importante conocer aunque más no sea a través de datos la verdadera entidad de nuestro bosque. </a:t>
            </a:r>
          </a:p>
          <a:p>
            <a:r>
              <a:rPr lang="es-ES" smtClean="0"/>
              <a:t> </a:t>
            </a:r>
          </a:p>
          <a:p>
            <a:r>
              <a:rPr lang="es-ES" smtClean="0"/>
              <a:t>En cuanto específicamente a biodiversidad se refiere en el parque chaqueño cohabitan</a:t>
            </a:r>
            <a:r>
              <a:rPr lang="es-ES" b="1" smtClean="0"/>
              <a:t> 1694 especies de flora, 1736 especies de fauna y 85 especies de  fauna de valor especial.  2104 especies de flora, 1655 especies de fauna,125 especies de  fauna de valor especial</a:t>
            </a:r>
            <a:endParaRPr lang="es-ES" smtClean="0"/>
          </a:p>
          <a:p>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s-ES" smtClean="0"/>
              <a:t>Con el fin de cuantificar el pasivo ambiental compartiremos con los legisladores los datos sobre los danos ambientales producidos por la expansión indiscriminada del monocultivo de soja. Dividimos la presentación en danos ambiental propiamente dicho, esto es  </a:t>
            </a:r>
            <a:r>
              <a:rPr lang="es-ES" b="1" smtClean="0"/>
              <a:t>Deforestación, Erosión (perdida de calidad de suelo) y Exportación de Nutrientes. Y Servicios Ambientales: Secuestro de Carbono y Agua.</a:t>
            </a:r>
            <a:endParaRPr lang="es-ES" smtClean="0"/>
          </a:p>
          <a:p>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s-ES" smtClean="0"/>
              <a:t>En cuanto a deforestación Este grafico muestra el avance de la superficie sembrada con soja en el parque chaqueño. </a:t>
            </a:r>
          </a:p>
          <a:p>
            <a:r>
              <a:rPr lang="es-ES" smtClean="0"/>
              <a:t> </a:t>
            </a:r>
          </a:p>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s-ES" smtClean="0"/>
              <a:t>Es decir del 1998 al 2006 se deforestaron en el parque chaqueño  se deforestaron 1.985.136 ha prácticamente su totalidad se sembró con soja. En estos mapas se ve claramente lo dramático de la situación.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s-ES" smtClean="0"/>
          </a:p>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s-ES" smtClean="0"/>
              <a:t>Serie de mapas 1998, 2002, 2004 Departamento Copo Santiago del Estero. En esta zona la SAyDS está llevando adelante un programa para atender a los pobladores que padecen de hidroarsenicismo, con el MOCASE estamos construyendo mas de 300 aljibes para que familias que no pueden acceder al agua potable tengan garantizado este derecho humano. La pobreza de esta región demuestra que la rentabilidad generada por este cultivo no se distribuye territorialmente.</a:t>
            </a:r>
          </a:p>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69100" y="1196975"/>
            <a:ext cx="2195513" cy="22415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79388" y="1196975"/>
            <a:ext cx="6437312" cy="22415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79388" y="1998663"/>
            <a:ext cx="4316412" cy="143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98663"/>
            <a:ext cx="4316413" cy="143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9388" y="1196975"/>
            <a:ext cx="8785225" cy="384175"/>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s-ES_tradnl" smtClean="0"/>
              <a:t>Click to edit Master title style</a:t>
            </a:r>
          </a:p>
        </p:txBody>
      </p:sp>
      <p:sp>
        <p:nvSpPr>
          <p:cNvPr id="6147" name="Rectangle 3"/>
          <p:cNvSpPr>
            <a:spLocks noGrp="1" noChangeArrowheads="1"/>
          </p:cNvSpPr>
          <p:nvPr>
            <p:ph type="body" idx="1"/>
          </p:nvPr>
        </p:nvSpPr>
        <p:spPr bwMode="auto">
          <a:xfrm>
            <a:off x="179388" y="1998663"/>
            <a:ext cx="8785225" cy="16224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
        <p:nvSpPr>
          <p:cNvPr id="929799" name="Rectangle 7"/>
          <p:cNvSpPr>
            <a:spLocks noChangeArrowheads="1"/>
          </p:cNvSpPr>
          <p:nvPr/>
        </p:nvSpPr>
        <p:spPr bwMode="auto">
          <a:xfrm>
            <a:off x="7288213" y="6500813"/>
            <a:ext cx="1814512" cy="209550"/>
          </a:xfrm>
          <a:prstGeom prst="rect">
            <a:avLst/>
          </a:prstGeom>
          <a:solidFill>
            <a:srgbClr val="A0C1EA"/>
          </a:solidFill>
          <a:ln w="9525">
            <a:noFill/>
            <a:miter lim="800000"/>
            <a:headEnd/>
            <a:tailEnd/>
          </a:ln>
          <a:effectLst/>
        </p:spPr>
        <p:txBody>
          <a:bodyPr wrap="none" anchor="ctr"/>
          <a:lstStyle/>
          <a:p>
            <a:pPr algn="ctr">
              <a:defRPr/>
            </a:pPr>
            <a:endParaRPr lang="es-ES"/>
          </a:p>
        </p:txBody>
      </p:sp>
      <p:pic>
        <p:nvPicPr>
          <p:cNvPr id="6149" name="Picture 7" descr="medano2"/>
          <p:cNvPicPr>
            <a:picLocks noChangeAspect="1" noChangeArrowheads="1"/>
          </p:cNvPicPr>
          <p:nvPr userDrawn="1"/>
        </p:nvPicPr>
        <p:blipFill>
          <a:blip r:embed="rId14" cstate="email">
            <a:lum bright="12000"/>
            <a:grayscl/>
            <a:extLst>
              <a:ext uri="{28A0092B-C50C-407E-A947-70E740481C1C}">
                <a14:useLocalDpi xmlns:a14="http://schemas.microsoft.com/office/drawing/2010/main"/>
              </a:ext>
            </a:extLst>
          </a:blip>
          <a:srcRect/>
          <a:stretch>
            <a:fillRect/>
          </a:stretch>
        </p:blipFill>
        <p:spPr bwMode="auto">
          <a:xfrm>
            <a:off x="6975475" y="79375"/>
            <a:ext cx="2168525" cy="871538"/>
          </a:xfrm>
          <a:prstGeom prst="rect">
            <a:avLst/>
          </a:prstGeom>
          <a:noFill/>
          <a:ln w="9525">
            <a:noFill/>
            <a:miter lim="800000"/>
            <a:headEnd/>
            <a:tailEnd/>
          </a:ln>
        </p:spPr>
      </p:pic>
      <p:pic>
        <p:nvPicPr>
          <p:cNvPr id="6150" name="Picture 8" descr="309520"/>
          <p:cNvPicPr>
            <a:picLocks noChangeAspect="1" noChangeArrowheads="1"/>
          </p:cNvPicPr>
          <p:nvPr userDrawn="1"/>
        </p:nvPicPr>
        <p:blipFill>
          <a:blip r:embed="rId15" cstate="email">
            <a:lum bright="12000"/>
            <a:grayscl/>
            <a:extLst>
              <a:ext uri="{28A0092B-C50C-407E-A947-70E740481C1C}">
                <a14:useLocalDpi xmlns:a14="http://schemas.microsoft.com/office/drawing/2010/main"/>
              </a:ext>
            </a:extLst>
          </a:blip>
          <a:srcRect/>
          <a:stretch>
            <a:fillRect/>
          </a:stretch>
        </p:blipFill>
        <p:spPr bwMode="auto">
          <a:xfrm>
            <a:off x="5289550" y="79375"/>
            <a:ext cx="1685925" cy="871538"/>
          </a:xfrm>
          <a:prstGeom prst="rect">
            <a:avLst/>
          </a:prstGeom>
          <a:noFill/>
          <a:ln w="9525">
            <a:noFill/>
            <a:miter lim="800000"/>
            <a:headEnd/>
            <a:tailEnd/>
          </a:ln>
        </p:spPr>
      </p:pic>
      <p:pic>
        <p:nvPicPr>
          <p:cNvPr id="6151" name="Picture 9" descr="argentina05"/>
          <p:cNvPicPr>
            <a:picLocks noChangeAspect="1" noChangeArrowheads="1"/>
          </p:cNvPicPr>
          <p:nvPr userDrawn="1"/>
        </p:nvPicPr>
        <p:blipFill>
          <a:blip r:embed="rId16" cstate="email">
            <a:lum bright="18000"/>
            <a:grayscl/>
            <a:extLst>
              <a:ext uri="{28A0092B-C50C-407E-A947-70E740481C1C}">
                <a14:useLocalDpi xmlns:a14="http://schemas.microsoft.com/office/drawing/2010/main"/>
              </a:ext>
            </a:extLst>
          </a:blip>
          <a:srcRect/>
          <a:stretch>
            <a:fillRect/>
          </a:stretch>
        </p:blipFill>
        <p:spPr bwMode="auto">
          <a:xfrm>
            <a:off x="3330575" y="79375"/>
            <a:ext cx="1958975" cy="871538"/>
          </a:xfrm>
          <a:prstGeom prst="rect">
            <a:avLst/>
          </a:prstGeom>
          <a:noFill/>
          <a:ln w="9525">
            <a:noFill/>
            <a:miter lim="800000"/>
            <a:headEnd/>
            <a:tailEnd/>
          </a:ln>
        </p:spPr>
      </p:pic>
      <p:sp>
        <p:nvSpPr>
          <p:cNvPr id="1034" name="Line 10"/>
          <p:cNvSpPr>
            <a:spLocks noChangeShapeType="1"/>
          </p:cNvSpPr>
          <p:nvPr userDrawn="1"/>
        </p:nvSpPr>
        <p:spPr bwMode="auto">
          <a:xfrm>
            <a:off x="5289550" y="79375"/>
            <a:ext cx="0" cy="871538"/>
          </a:xfrm>
          <a:prstGeom prst="line">
            <a:avLst/>
          </a:prstGeom>
          <a:noFill/>
          <a:ln w="19050">
            <a:solidFill>
              <a:schemeClr val="bg1"/>
            </a:solidFill>
            <a:round/>
            <a:headEnd/>
            <a:tailEnd/>
          </a:ln>
          <a:effectLst/>
        </p:spPr>
        <p:txBody>
          <a:bodyPr wrap="none" anchor="ctr"/>
          <a:lstStyle/>
          <a:p>
            <a:pPr>
              <a:defRPr/>
            </a:pPr>
            <a:endParaRPr lang="es-ES"/>
          </a:p>
        </p:txBody>
      </p:sp>
      <p:sp>
        <p:nvSpPr>
          <p:cNvPr id="1035" name="Line 11"/>
          <p:cNvSpPr>
            <a:spLocks noChangeShapeType="1"/>
          </p:cNvSpPr>
          <p:nvPr userDrawn="1"/>
        </p:nvSpPr>
        <p:spPr bwMode="auto">
          <a:xfrm>
            <a:off x="6975475" y="79375"/>
            <a:ext cx="0" cy="871538"/>
          </a:xfrm>
          <a:prstGeom prst="line">
            <a:avLst/>
          </a:prstGeom>
          <a:noFill/>
          <a:ln w="19050">
            <a:solidFill>
              <a:schemeClr val="bg1"/>
            </a:solidFill>
            <a:round/>
            <a:headEnd/>
            <a:tailEnd/>
          </a:ln>
          <a:effectLst/>
        </p:spPr>
        <p:txBody>
          <a:bodyPr wrap="none" anchor="ctr"/>
          <a:lstStyle/>
          <a:p>
            <a:pPr>
              <a:defRPr/>
            </a:pPr>
            <a:endParaRPr lang="es-E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2800" b="1">
          <a:solidFill>
            <a:schemeClr val="accent2"/>
          </a:solidFill>
          <a:latin typeface="+mj-lt"/>
          <a:ea typeface="+mj-ea"/>
          <a:cs typeface="+mj-cs"/>
        </a:defRPr>
      </a:lvl1pPr>
      <a:lvl2pPr algn="l" rtl="0" eaLnBrk="0" fontAlgn="base" hangingPunct="0">
        <a:lnSpc>
          <a:spcPct val="90000"/>
        </a:lnSpc>
        <a:spcBef>
          <a:spcPct val="0"/>
        </a:spcBef>
        <a:spcAft>
          <a:spcPct val="0"/>
        </a:spcAft>
        <a:defRPr sz="2800" b="1">
          <a:solidFill>
            <a:schemeClr val="accent2"/>
          </a:solidFill>
          <a:latin typeface="Arial" charset="0"/>
        </a:defRPr>
      </a:lvl2pPr>
      <a:lvl3pPr algn="l" rtl="0" eaLnBrk="0" fontAlgn="base" hangingPunct="0">
        <a:lnSpc>
          <a:spcPct val="90000"/>
        </a:lnSpc>
        <a:spcBef>
          <a:spcPct val="0"/>
        </a:spcBef>
        <a:spcAft>
          <a:spcPct val="0"/>
        </a:spcAft>
        <a:defRPr sz="2800" b="1">
          <a:solidFill>
            <a:schemeClr val="accent2"/>
          </a:solidFill>
          <a:latin typeface="Arial" charset="0"/>
        </a:defRPr>
      </a:lvl3pPr>
      <a:lvl4pPr algn="l" rtl="0" eaLnBrk="0" fontAlgn="base" hangingPunct="0">
        <a:lnSpc>
          <a:spcPct val="90000"/>
        </a:lnSpc>
        <a:spcBef>
          <a:spcPct val="0"/>
        </a:spcBef>
        <a:spcAft>
          <a:spcPct val="0"/>
        </a:spcAft>
        <a:defRPr sz="2800" b="1">
          <a:solidFill>
            <a:schemeClr val="accent2"/>
          </a:solidFill>
          <a:latin typeface="Arial" charset="0"/>
        </a:defRPr>
      </a:lvl4pPr>
      <a:lvl5pPr algn="l" rtl="0" eaLnBrk="0" fontAlgn="base" hangingPunct="0">
        <a:lnSpc>
          <a:spcPct val="90000"/>
        </a:lnSpc>
        <a:spcBef>
          <a:spcPct val="0"/>
        </a:spcBef>
        <a:spcAft>
          <a:spcPct val="0"/>
        </a:spcAft>
        <a:defRPr sz="2800" b="1">
          <a:solidFill>
            <a:schemeClr val="accent2"/>
          </a:solidFill>
          <a:latin typeface="Arial"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defRPr sz="1400">
          <a:solidFill>
            <a:schemeClr val="tx1"/>
          </a:solidFill>
          <a:latin typeface="+mn-lt"/>
        </a:defRPr>
      </a:lvl6pPr>
      <a:lvl7pPr marL="2971800" indent="-228600" algn="l" rtl="0" fontAlgn="base">
        <a:spcBef>
          <a:spcPct val="20000"/>
        </a:spcBef>
        <a:spcAft>
          <a:spcPct val="0"/>
        </a:spcAft>
        <a:defRPr sz="1400">
          <a:solidFill>
            <a:schemeClr val="tx1"/>
          </a:solidFill>
          <a:latin typeface="+mn-lt"/>
        </a:defRPr>
      </a:lvl7pPr>
      <a:lvl8pPr marL="3429000" indent="-228600" algn="l" rtl="0" fontAlgn="base">
        <a:spcBef>
          <a:spcPct val="20000"/>
        </a:spcBef>
        <a:spcAft>
          <a:spcPct val="0"/>
        </a:spcAft>
        <a:defRPr sz="1400">
          <a:solidFill>
            <a:schemeClr val="tx1"/>
          </a:solidFill>
          <a:latin typeface="+mn-lt"/>
        </a:defRPr>
      </a:lvl8pPr>
      <a:lvl9pPr marL="3886200" indent="-228600" algn="l" rtl="0" fontAlgn="base">
        <a:spcBef>
          <a:spcPct val="20000"/>
        </a:spcBef>
        <a:spcAft>
          <a:spcPct val="0"/>
        </a:spcAft>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chart" Target="../charts/chart6.xml"/><Relationship Id="rId5" Type="http://schemas.openxmlformats.org/officeDocument/2006/relationships/image" Target="../media/image19.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36.png"/><Relationship Id="rId9"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chart" Target="../charts/chart7.xml"/><Relationship Id="rId5" Type="http://schemas.openxmlformats.org/officeDocument/2006/relationships/image" Target="../media/image30.png"/><Relationship Id="rId6"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35.pn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png"/><Relationship Id="rId9" Type="http://schemas.openxmlformats.org/officeDocument/2006/relationships/image" Target="../media/image36.png"/><Relationship Id="rId10"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30.png"/><Relationship Id="rId6"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7" Type="http://schemas.openxmlformats.org/officeDocument/2006/relationships/image" Target="../media/image64.png"/><Relationship Id="rId8"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9.jpe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70.jpeg"/><Relationship Id="rId6"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1.png"/><Relationship Id="rId5" Type="http://schemas.openxmlformats.org/officeDocument/2006/relationships/chart" Target="../charts/chart2.xml"/><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170" name="Group 23"/>
          <p:cNvGrpSpPr>
            <a:grpSpLocks/>
          </p:cNvGrpSpPr>
          <p:nvPr/>
        </p:nvGrpSpPr>
        <p:grpSpPr bwMode="auto">
          <a:xfrm>
            <a:off x="0" y="-1588"/>
            <a:ext cx="9144000" cy="6861176"/>
            <a:chOff x="0" y="-1"/>
            <a:chExt cx="5760" cy="4322"/>
          </a:xfrm>
        </p:grpSpPr>
        <p:pic>
          <p:nvPicPr>
            <p:cNvPr id="7172" name="Picture 15" descr="Tapa-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5760" cy="4322"/>
            </a:xfrm>
            <a:prstGeom prst="rect">
              <a:avLst/>
            </a:prstGeom>
            <a:noFill/>
            <a:ln w="9525">
              <a:noFill/>
              <a:miter lim="800000"/>
              <a:headEnd/>
              <a:tailEnd/>
            </a:ln>
          </p:spPr>
        </p:pic>
        <p:pic>
          <p:nvPicPr>
            <p:cNvPr id="7173" name="Picture 16" descr="Imagen6"/>
            <p:cNvPicPr preferRelativeResize="0">
              <a:picLocks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0" y="36"/>
              <a:ext cx="5760" cy="2379"/>
            </a:xfrm>
            <a:prstGeom prst="rect">
              <a:avLst/>
            </a:prstGeom>
            <a:noFill/>
            <a:ln w="9525">
              <a:noFill/>
              <a:miter lim="800000"/>
              <a:headEnd/>
              <a:tailEnd/>
            </a:ln>
          </p:spPr>
        </p:pic>
        <p:sp>
          <p:nvSpPr>
            <p:cNvPr id="7174" name="Rectangle 18"/>
            <p:cNvSpPr>
              <a:spLocks noChangeArrowheads="1"/>
            </p:cNvSpPr>
            <p:nvPr/>
          </p:nvSpPr>
          <p:spPr bwMode="auto">
            <a:xfrm>
              <a:off x="0" y="256"/>
              <a:ext cx="5760" cy="494"/>
            </a:xfrm>
            <a:prstGeom prst="rect">
              <a:avLst/>
            </a:prstGeom>
            <a:solidFill>
              <a:schemeClr val="bg1">
                <a:alpha val="74117"/>
              </a:schemeClr>
            </a:solidFill>
            <a:ln w="9525">
              <a:solidFill>
                <a:schemeClr val="bg2"/>
              </a:solidFill>
              <a:miter lim="800000"/>
              <a:headEnd/>
              <a:tailEnd/>
            </a:ln>
          </p:spPr>
          <p:txBody>
            <a:bodyPr wrap="none" anchor="ctr"/>
            <a:lstStyle/>
            <a:p>
              <a:endParaRPr lang="es-ES"/>
            </a:p>
          </p:txBody>
        </p:sp>
        <p:pic>
          <p:nvPicPr>
            <p:cNvPr id="7175" name="Picture 21" descr="logo_pais_en_serio"/>
            <p:cNvPicPr>
              <a:picLocks noChangeAspect="1" noChangeArrowheads="1"/>
            </p:cNvPicPr>
            <p:nvPr/>
          </p:nvPicPr>
          <p:blipFill>
            <a:blip r:embed="rId5"/>
            <a:srcRect/>
            <a:stretch>
              <a:fillRect/>
            </a:stretch>
          </p:blipFill>
          <p:spPr bwMode="auto">
            <a:xfrm>
              <a:off x="426" y="3750"/>
              <a:ext cx="924" cy="234"/>
            </a:xfrm>
            <a:prstGeom prst="rect">
              <a:avLst/>
            </a:prstGeom>
            <a:noFill/>
            <a:ln w="9525">
              <a:noFill/>
              <a:miter lim="800000"/>
              <a:headEnd/>
              <a:tailEnd/>
            </a:ln>
          </p:spPr>
        </p:pic>
        <p:pic>
          <p:nvPicPr>
            <p:cNvPr id="7176" name="Picture 25" descr="logo Ambiente en un buen estad"/>
            <p:cNvPicPr>
              <a:picLocks noChangeAspect="1" noChangeArrowheads="1"/>
            </p:cNvPicPr>
            <p:nvPr/>
          </p:nvPicPr>
          <p:blipFill>
            <a:blip r:embed="rId6"/>
            <a:srcRect/>
            <a:stretch>
              <a:fillRect/>
            </a:stretch>
          </p:blipFill>
          <p:spPr bwMode="auto">
            <a:xfrm>
              <a:off x="160" y="349"/>
              <a:ext cx="552" cy="348"/>
            </a:xfrm>
            <a:prstGeom prst="rect">
              <a:avLst/>
            </a:prstGeom>
            <a:noFill/>
            <a:ln w="9525">
              <a:noFill/>
              <a:miter lim="800000"/>
              <a:headEnd/>
              <a:tailEnd/>
            </a:ln>
          </p:spPr>
        </p:pic>
        <p:sp>
          <p:nvSpPr>
            <p:cNvPr id="7177" name="Rectangle 27"/>
            <p:cNvSpPr>
              <a:spLocks noChangeArrowheads="1"/>
            </p:cNvSpPr>
            <p:nvPr/>
          </p:nvSpPr>
          <p:spPr bwMode="auto">
            <a:xfrm>
              <a:off x="4957" y="559"/>
              <a:ext cx="741" cy="134"/>
            </a:xfrm>
            <a:prstGeom prst="rect">
              <a:avLst/>
            </a:prstGeom>
            <a:noFill/>
            <a:ln w="9525">
              <a:noFill/>
              <a:miter lim="800000"/>
              <a:headEnd/>
              <a:tailEnd/>
            </a:ln>
          </p:spPr>
          <p:txBody>
            <a:bodyPr wrap="none" lIns="0" tIns="0" rIns="0" bIns="0" anchor="ctr">
              <a:spAutoFit/>
            </a:bodyPr>
            <a:lstStyle/>
            <a:p>
              <a:pPr algn="r">
                <a:spcBef>
                  <a:spcPct val="75000"/>
                </a:spcBef>
              </a:pPr>
              <a:r>
                <a:rPr lang="es-ES_tradnl" sz="1400">
                  <a:solidFill>
                    <a:srgbClr val="4B8226"/>
                  </a:solidFill>
                </a:rPr>
                <a:t>Junio de 2008</a:t>
              </a:r>
            </a:p>
          </p:txBody>
        </p:sp>
      </p:grpSp>
      <p:sp>
        <p:nvSpPr>
          <p:cNvPr id="7171" name="Text Box 8"/>
          <p:cNvSpPr txBox="1">
            <a:spLocks noChangeArrowheads="1"/>
          </p:cNvSpPr>
          <p:nvPr/>
        </p:nvSpPr>
        <p:spPr bwMode="auto">
          <a:xfrm>
            <a:off x="323850" y="4287838"/>
            <a:ext cx="8496300" cy="723900"/>
          </a:xfrm>
          <a:prstGeom prst="rect">
            <a:avLst/>
          </a:prstGeom>
          <a:noFill/>
          <a:ln w="9525" algn="ctr">
            <a:noFill/>
            <a:miter lim="800000"/>
            <a:headEnd/>
            <a:tailEnd/>
          </a:ln>
        </p:spPr>
        <p:txBody>
          <a:bodyPr lIns="0" tIns="0" rIns="0" bIns="0">
            <a:spAutoFit/>
          </a:bodyPr>
          <a:lstStyle/>
          <a:p>
            <a:pPr>
              <a:lnSpc>
                <a:spcPct val="95000"/>
              </a:lnSpc>
              <a:spcBef>
                <a:spcPct val="75000"/>
              </a:spcBef>
            </a:pPr>
            <a:r>
              <a:rPr lang="es-ES_tradnl" sz="2500">
                <a:solidFill>
                  <a:srgbClr val="103C6D"/>
                </a:solidFill>
              </a:rPr>
              <a:t>El Pasivo Ambiental de la Expansión del Monocultivo de Soja en la Argentina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s-ES_tradnl" smtClean="0"/>
              <a:t>Deforestaci</a:t>
            </a:r>
            <a:r>
              <a:rPr lang="es-ES_tradnl" altLang="ja-JP" smtClean="0">
                <a:ea typeface="ＭＳ Ｐゴシック" pitchFamily="1" charset="-128"/>
              </a:rPr>
              <a:t>ón</a:t>
            </a:r>
            <a:endParaRPr lang="es-ES_tradnl" smtClean="0">
              <a:solidFill>
                <a:srgbClr val="FFFF00"/>
              </a:solidFill>
              <a:effectLst>
                <a:outerShdw blurRad="38100" dist="38100" dir="2700000" algn="tl">
                  <a:srgbClr val="C0C0C0"/>
                </a:outerShdw>
              </a:effectLst>
              <a:latin typeface="Tahoma" pitchFamily="1" charset="0"/>
              <a:cs typeface="Times New Roman" pitchFamily="1" charset="0"/>
            </a:endParaRPr>
          </a:p>
        </p:txBody>
      </p:sp>
      <p:sp>
        <p:nvSpPr>
          <p:cNvPr id="3076" name="Rectangle 16"/>
          <p:cNvSpPr>
            <a:spLocks noChangeArrowheads="1"/>
          </p:cNvSpPr>
          <p:nvPr/>
        </p:nvSpPr>
        <p:spPr bwMode="auto">
          <a:xfrm>
            <a:off x="179388" y="1676400"/>
            <a:ext cx="8785225" cy="288925"/>
          </a:xfrm>
          <a:prstGeom prst="rect">
            <a:avLst/>
          </a:prstGeom>
          <a:noFill/>
          <a:ln w="9525">
            <a:noFill/>
            <a:miter lim="800000"/>
            <a:headEnd/>
            <a:tailEnd/>
          </a:ln>
        </p:spPr>
        <p:txBody>
          <a:bodyPr lIns="0" tIns="0" rIns="0" bIns="0">
            <a:spAutoFit/>
          </a:bodyPr>
          <a:lstStyle/>
          <a:p>
            <a:pPr eaLnBrk="0" hangingPunct="0">
              <a:lnSpc>
                <a:spcPct val="90000"/>
              </a:lnSpc>
            </a:pPr>
            <a:r>
              <a:rPr lang="es-AR" sz="2100" b="0">
                <a:solidFill>
                  <a:schemeClr val="accent2"/>
                </a:solidFill>
              </a:rPr>
              <a:t>Tasa anual 2002-2006 [%]</a:t>
            </a:r>
            <a:endParaRPr lang="es-ES_tradnl" sz="2100" b="0">
              <a:solidFill>
                <a:schemeClr val="accent2"/>
              </a:solidFill>
            </a:endParaRPr>
          </a:p>
        </p:txBody>
      </p:sp>
      <p:graphicFrame>
        <p:nvGraphicFramePr>
          <p:cNvPr id="31" name="Object 18"/>
          <p:cNvGraphicFramePr>
            <a:graphicFrameLocks noChangeAspect="1"/>
          </p:cNvGraphicFramePr>
          <p:nvPr/>
        </p:nvGraphicFramePr>
        <p:xfrm>
          <a:off x="179388" y="2713038"/>
          <a:ext cx="6248400" cy="3060700"/>
        </p:xfrm>
        <a:graphic>
          <a:graphicData uri="http://schemas.openxmlformats.org/drawingml/2006/chart">
            <c:chart xmlns:c="http://schemas.openxmlformats.org/drawingml/2006/chart" xmlns:r="http://schemas.openxmlformats.org/officeDocument/2006/relationships" r:id="rId3"/>
          </a:graphicData>
        </a:graphic>
      </p:graphicFrame>
      <p:sp>
        <p:nvSpPr>
          <p:cNvPr id="3077" name="Line 19"/>
          <p:cNvSpPr>
            <a:spLocks noChangeShapeType="1"/>
          </p:cNvSpPr>
          <p:nvPr/>
        </p:nvSpPr>
        <p:spPr bwMode="auto">
          <a:xfrm flipH="1">
            <a:off x="217488" y="3465513"/>
            <a:ext cx="7253287" cy="0"/>
          </a:xfrm>
          <a:prstGeom prst="line">
            <a:avLst/>
          </a:prstGeom>
          <a:noFill/>
          <a:ln w="19050">
            <a:solidFill>
              <a:srgbClr val="007434"/>
            </a:solidFill>
            <a:round/>
            <a:headEnd/>
            <a:tailEnd/>
          </a:ln>
        </p:spPr>
        <p:txBody>
          <a:bodyPr/>
          <a:lstStyle/>
          <a:p>
            <a:endParaRPr lang="es-AR"/>
          </a:p>
        </p:txBody>
      </p:sp>
      <p:grpSp>
        <p:nvGrpSpPr>
          <p:cNvPr id="3078" name="Group 44"/>
          <p:cNvGrpSpPr>
            <a:grpSpLocks/>
          </p:cNvGrpSpPr>
          <p:nvPr/>
        </p:nvGrpSpPr>
        <p:grpSpPr bwMode="auto">
          <a:xfrm>
            <a:off x="7019925" y="2670175"/>
            <a:ext cx="1362075" cy="1217613"/>
            <a:chOff x="4422" y="1682"/>
            <a:chExt cx="858" cy="767"/>
          </a:xfrm>
        </p:grpSpPr>
        <p:pic>
          <p:nvPicPr>
            <p:cNvPr id="3100" name="Picture 20" descr="Mund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 y="1682"/>
              <a:ext cx="664" cy="664"/>
            </a:xfrm>
            <a:prstGeom prst="rect">
              <a:avLst/>
            </a:prstGeom>
            <a:noFill/>
            <a:ln w="9525">
              <a:noFill/>
              <a:miter lim="800000"/>
              <a:headEnd/>
              <a:tailEnd/>
            </a:ln>
          </p:spPr>
        </p:pic>
        <p:pic>
          <p:nvPicPr>
            <p:cNvPr id="3101" name="Picture 21" descr="Ficha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2" y="1911"/>
              <a:ext cx="858" cy="538"/>
            </a:xfrm>
            <a:prstGeom prst="rect">
              <a:avLst/>
            </a:prstGeom>
            <a:noFill/>
            <a:ln w="9525">
              <a:noFill/>
              <a:miter lim="800000"/>
              <a:headEnd/>
              <a:tailEnd/>
            </a:ln>
          </p:spPr>
        </p:pic>
        <p:sp>
          <p:nvSpPr>
            <p:cNvPr id="3102" name="Rectangle 22"/>
            <p:cNvSpPr>
              <a:spLocks noChangeArrowheads="1"/>
            </p:cNvSpPr>
            <p:nvPr/>
          </p:nvSpPr>
          <p:spPr bwMode="auto">
            <a:xfrm>
              <a:off x="4674" y="2010"/>
              <a:ext cx="352" cy="329"/>
            </a:xfrm>
            <a:prstGeom prst="rect">
              <a:avLst/>
            </a:prstGeom>
            <a:noFill/>
            <a:ln w="9525">
              <a:noFill/>
              <a:miter lim="800000"/>
              <a:headEnd/>
              <a:tailEnd/>
            </a:ln>
          </p:spPr>
          <p:txBody>
            <a:bodyPr wrap="none" lIns="0" tIns="0" rIns="0" bIns="0" anchor="ctr">
              <a:spAutoFit/>
            </a:bodyPr>
            <a:lstStyle/>
            <a:p>
              <a:pPr algn="ctr">
                <a:lnSpc>
                  <a:spcPct val="90000"/>
                </a:lnSpc>
              </a:pPr>
              <a:r>
                <a:rPr lang="es-ES" sz="1200">
                  <a:solidFill>
                    <a:srgbClr val="007434"/>
                  </a:solidFill>
                </a:rPr>
                <a:t>Tasa</a:t>
              </a:r>
              <a:br>
                <a:rPr lang="es-ES" sz="1200">
                  <a:solidFill>
                    <a:srgbClr val="007434"/>
                  </a:solidFill>
                </a:rPr>
              </a:br>
              <a:r>
                <a:rPr lang="es-ES" sz="1200">
                  <a:solidFill>
                    <a:srgbClr val="007434"/>
                  </a:solidFill>
                </a:rPr>
                <a:t>Mundial</a:t>
              </a:r>
              <a:r>
                <a:rPr lang="es-ES" sz="1300">
                  <a:solidFill>
                    <a:srgbClr val="007434"/>
                  </a:solidFill>
                </a:rPr>
                <a:t/>
              </a:r>
              <a:br>
                <a:rPr lang="es-ES" sz="1300">
                  <a:solidFill>
                    <a:srgbClr val="007434"/>
                  </a:solidFill>
                </a:rPr>
              </a:br>
              <a:r>
                <a:rPr lang="es-ES" sz="1400">
                  <a:solidFill>
                    <a:srgbClr val="007434"/>
                  </a:solidFill>
                </a:rPr>
                <a:t>-0,18</a:t>
              </a:r>
            </a:p>
          </p:txBody>
        </p:sp>
      </p:grpSp>
      <p:pic>
        <p:nvPicPr>
          <p:cNvPr id="3079" name="Picture 23" descr="Ficha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0363" y="5805488"/>
            <a:ext cx="733425" cy="390525"/>
          </a:xfrm>
          <a:prstGeom prst="rect">
            <a:avLst/>
          </a:prstGeom>
          <a:noFill/>
          <a:ln w="9525">
            <a:noFill/>
            <a:miter lim="800000"/>
            <a:headEnd/>
            <a:tailEnd/>
          </a:ln>
        </p:spPr>
      </p:pic>
      <p:pic>
        <p:nvPicPr>
          <p:cNvPr id="3080" name="Picture 24" descr="Ficha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84300" y="5805488"/>
            <a:ext cx="733425" cy="390525"/>
          </a:xfrm>
          <a:prstGeom prst="rect">
            <a:avLst/>
          </a:prstGeom>
          <a:noFill/>
          <a:ln w="9525">
            <a:noFill/>
            <a:miter lim="800000"/>
            <a:headEnd/>
            <a:tailEnd/>
          </a:ln>
        </p:spPr>
      </p:pic>
      <p:pic>
        <p:nvPicPr>
          <p:cNvPr id="3081" name="Picture 25" descr="Ficha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09825" y="5805488"/>
            <a:ext cx="733425" cy="390525"/>
          </a:xfrm>
          <a:prstGeom prst="rect">
            <a:avLst/>
          </a:prstGeom>
          <a:noFill/>
          <a:ln w="9525">
            <a:noFill/>
            <a:miter lim="800000"/>
            <a:headEnd/>
            <a:tailEnd/>
          </a:ln>
        </p:spPr>
      </p:pic>
      <p:pic>
        <p:nvPicPr>
          <p:cNvPr id="3082" name="Picture 26" descr="Ficha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35350" y="5805488"/>
            <a:ext cx="733425" cy="390525"/>
          </a:xfrm>
          <a:prstGeom prst="rect">
            <a:avLst/>
          </a:prstGeom>
          <a:noFill/>
          <a:ln w="9525">
            <a:noFill/>
            <a:miter lim="800000"/>
            <a:headEnd/>
            <a:tailEnd/>
          </a:ln>
        </p:spPr>
      </p:pic>
      <p:pic>
        <p:nvPicPr>
          <p:cNvPr id="3083" name="Picture 27" descr="Ficha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60875" y="5805488"/>
            <a:ext cx="733425" cy="390525"/>
          </a:xfrm>
          <a:prstGeom prst="rect">
            <a:avLst/>
          </a:prstGeom>
          <a:noFill/>
          <a:ln w="9525">
            <a:noFill/>
            <a:miter lim="800000"/>
            <a:headEnd/>
            <a:tailEnd/>
          </a:ln>
        </p:spPr>
      </p:pic>
      <p:pic>
        <p:nvPicPr>
          <p:cNvPr id="3084" name="Picture 28" descr="Ficha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5805488"/>
            <a:ext cx="733425" cy="390525"/>
          </a:xfrm>
          <a:prstGeom prst="rect">
            <a:avLst/>
          </a:prstGeom>
          <a:noFill/>
          <a:ln w="9525">
            <a:noFill/>
            <a:miter lim="800000"/>
            <a:headEnd/>
            <a:tailEnd/>
          </a:ln>
        </p:spPr>
      </p:pic>
      <p:sp>
        <p:nvSpPr>
          <p:cNvPr id="3085" name="Rectangle 29"/>
          <p:cNvSpPr>
            <a:spLocks noChangeArrowheads="1"/>
          </p:cNvSpPr>
          <p:nvPr/>
        </p:nvSpPr>
        <p:spPr bwMode="auto">
          <a:xfrm>
            <a:off x="1517650" y="3465513"/>
            <a:ext cx="498475" cy="265112"/>
          </a:xfrm>
          <a:prstGeom prst="rect">
            <a:avLst/>
          </a:prstGeom>
          <a:solidFill>
            <a:srgbClr val="FF0000">
              <a:alpha val="50195"/>
            </a:srgbClr>
          </a:solidFill>
          <a:ln w="9525">
            <a:noFill/>
            <a:miter lim="800000"/>
            <a:headEnd/>
            <a:tailEnd/>
          </a:ln>
        </p:spPr>
        <p:txBody>
          <a:bodyPr wrap="none" anchor="ctr"/>
          <a:lstStyle/>
          <a:p>
            <a:endParaRPr lang="es-ES"/>
          </a:p>
        </p:txBody>
      </p:sp>
      <p:sp>
        <p:nvSpPr>
          <p:cNvPr id="3086" name="Rectangle 30"/>
          <p:cNvSpPr>
            <a:spLocks noChangeArrowheads="1"/>
          </p:cNvSpPr>
          <p:nvPr/>
        </p:nvSpPr>
        <p:spPr bwMode="auto">
          <a:xfrm>
            <a:off x="490538" y="3459163"/>
            <a:ext cx="498475" cy="53975"/>
          </a:xfrm>
          <a:prstGeom prst="rect">
            <a:avLst/>
          </a:prstGeom>
          <a:solidFill>
            <a:srgbClr val="FF0000">
              <a:alpha val="50195"/>
            </a:srgbClr>
          </a:solidFill>
          <a:ln w="9525">
            <a:noFill/>
            <a:miter lim="800000"/>
            <a:headEnd/>
            <a:tailEnd/>
          </a:ln>
        </p:spPr>
        <p:txBody>
          <a:bodyPr wrap="none" anchor="ctr"/>
          <a:lstStyle/>
          <a:p>
            <a:endParaRPr lang="es-ES"/>
          </a:p>
        </p:txBody>
      </p:sp>
      <p:sp>
        <p:nvSpPr>
          <p:cNvPr id="3087" name="Rectangle 31"/>
          <p:cNvSpPr>
            <a:spLocks noChangeArrowheads="1"/>
          </p:cNvSpPr>
          <p:nvPr/>
        </p:nvSpPr>
        <p:spPr bwMode="auto">
          <a:xfrm>
            <a:off x="555625" y="3613150"/>
            <a:ext cx="376238" cy="198438"/>
          </a:xfrm>
          <a:prstGeom prst="rect">
            <a:avLst/>
          </a:prstGeom>
          <a:noFill/>
          <a:ln w="9525">
            <a:noFill/>
            <a:miter lim="800000"/>
            <a:headEnd/>
            <a:tailEnd/>
          </a:ln>
        </p:spPr>
        <p:txBody>
          <a:bodyPr wrap="none" lIns="0" tIns="0" rIns="0" bIns="0" anchor="ctr">
            <a:spAutoFit/>
          </a:bodyPr>
          <a:lstStyle/>
          <a:p>
            <a:pPr algn="ctr"/>
            <a:r>
              <a:rPr lang="es-ES" sz="1300"/>
              <a:t>-0,25</a:t>
            </a:r>
          </a:p>
        </p:txBody>
      </p:sp>
      <p:sp>
        <p:nvSpPr>
          <p:cNvPr id="3088" name="Rectangle 32"/>
          <p:cNvSpPr>
            <a:spLocks noChangeArrowheads="1"/>
          </p:cNvSpPr>
          <p:nvPr/>
        </p:nvSpPr>
        <p:spPr bwMode="auto">
          <a:xfrm>
            <a:off x="1584325" y="3822700"/>
            <a:ext cx="376238" cy="198438"/>
          </a:xfrm>
          <a:prstGeom prst="rect">
            <a:avLst/>
          </a:prstGeom>
          <a:noFill/>
          <a:ln w="9525">
            <a:noFill/>
            <a:miter lim="800000"/>
            <a:headEnd/>
            <a:tailEnd/>
          </a:ln>
        </p:spPr>
        <p:txBody>
          <a:bodyPr wrap="none" lIns="0" tIns="0" rIns="0" bIns="0" anchor="ctr">
            <a:spAutoFit/>
          </a:bodyPr>
          <a:lstStyle/>
          <a:p>
            <a:pPr algn="ctr"/>
            <a:r>
              <a:rPr lang="es-ES" sz="1300"/>
              <a:t>-0,54</a:t>
            </a:r>
          </a:p>
        </p:txBody>
      </p:sp>
      <p:sp>
        <p:nvSpPr>
          <p:cNvPr id="3089" name="Rectangle 33"/>
          <p:cNvSpPr>
            <a:spLocks noChangeArrowheads="1"/>
          </p:cNvSpPr>
          <p:nvPr/>
        </p:nvSpPr>
        <p:spPr bwMode="auto">
          <a:xfrm>
            <a:off x="2613025" y="3895725"/>
            <a:ext cx="376238" cy="198438"/>
          </a:xfrm>
          <a:prstGeom prst="rect">
            <a:avLst/>
          </a:prstGeom>
          <a:noFill/>
          <a:ln w="9525">
            <a:noFill/>
            <a:miter lim="800000"/>
            <a:headEnd/>
            <a:tailEnd/>
          </a:ln>
        </p:spPr>
        <p:txBody>
          <a:bodyPr wrap="none" lIns="0" tIns="0" rIns="0" bIns="0" anchor="ctr">
            <a:spAutoFit/>
          </a:bodyPr>
          <a:lstStyle/>
          <a:p>
            <a:pPr algn="ctr"/>
            <a:r>
              <a:rPr lang="es-ES" sz="1300"/>
              <a:t>-0,65</a:t>
            </a:r>
          </a:p>
        </p:txBody>
      </p:sp>
      <p:sp>
        <p:nvSpPr>
          <p:cNvPr id="3090" name="Rectangle 34"/>
          <p:cNvSpPr>
            <a:spLocks noChangeArrowheads="1"/>
          </p:cNvSpPr>
          <p:nvPr/>
        </p:nvSpPr>
        <p:spPr bwMode="auto">
          <a:xfrm>
            <a:off x="3632200" y="4514850"/>
            <a:ext cx="376238" cy="198438"/>
          </a:xfrm>
          <a:prstGeom prst="rect">
            <a:avLst/>
          </a:prstGeom>
          <a:noFill/>
          <a:ln w="9525">
            <a:noFill/>
            <a:miter lim="800000"/>
            <a:headEnd/>
            <a:tailEnd/>
          </a:ln>
        </p:spPr>
        <p:txBody>
          <a:bodyPr wrap="none" lIns="0" tIns="0" rIns="0" bIns="0" anchor="ctr">
            <a:spAutoFit/>
          </a:bodyPr>
          <a:lstStyle/>
          <a:p>
            <a:pPr algn="ctr"/>
            <a:r>
              <a:rPr lang="es-ES" sz="1300"/>
              <a:t>-1,54</a:t>
            </a:r>
          </a:p>
        </p:txBody>
      </p:sp>
      <p:sp>
        <p:nvSpPr>
          <p:cNvPr id="3091" name="Rectangle 35"/>
          <p:cNvSpPr>
            <a:spLocks noChangeArrowheads="1"/>
          </p:cNvSpPr>
          <p:nvPr/>
        </p:nvSpPr>
        <p:spPr bwMode="auto">
          <a:xfrm>
            <a:off x="4651375" y="4981575"/>
            <a:ext cx="376238" cy="198438"/>
          </a:xfrm>
          <a:prstGeom prst="rect">
            <a:avLst/>
          </a:prstGeom>
          <a:noFill/>
          <a:ln w="9525">
            <a:noFill/>
            <a:miter lim="800000"/>
            <a:headEnd/>
            <a:tailEnd/>
          </a:ln>
        </p:spPr>
        <p:txBody>
          <a:bodyPr wrap="none" lIns="0" tIns="0" rIns="0" bIns="0" anchor="ctr">
            <a:spAutoFit/>
          </a:bodyPr>
          <a:lstStyle/>
          <a:p>
            <a:pPr algn="ctr"/>
            <a:r>
              <a:rPr lang="es-ES" sz="1300"/>
              <a:t>-2,17</a:t>
            </a:r>
          </a:p>
        </p:txBody>
      </p:sp>
      <p:sp>
        <p:nvSpPr>
          <p:cNvPr id="3092" name="Rectangle 36"/>
          <p:cNvSpPr>
            <a:spLocks noChangeArrowheads="1"/>
          </p:cNvSpPr>
          <p:nvPr/>
        </p:nvSpPr>
        <p:spPr bwMode="auto">
          <a:xfrm>
            <a:off x="5680075" y="5229225"/>
            <a:ext cx="376238" cy="198438"/>
          </a:xfrm>
          <a:prstGeom prst="rect">
            <a:avLst/>
          </a:prstGeom>
          <a:noFill/>
          <a:ln w="9525">
            <a:noFill/>
            <a:miter lim="800000"/>
            <a:headEnd/>
            <a:tailEnd/>
          </a:ln>
        </p:spPr>
        <p:txBody>
          <a:bodyPr wrap="none" lIns="0" tIns="0" rIns="0" bIns="0" anchor="ctr">
            <a:spAutoFit/>
          </a:bodyPr>
          <a:lstStyle/>
          <a:p>
            <a:pPr algn="ctr"/>
            <a:r>
              <a:rPr lang="es-ES" sz="1300"/>
              <a:t>-2,54</a:t>
            </a:r>
          </a:p>
        </p:txBody>
      </p:sp>
      <p:sp>
        <p:nvSpPr>
          <p:cNvPr id="3093" name="Rectangle 37"/>
          <p:cNvSpPr>
            <a:spLocks noChangeArrowheads="1"/>
          </p:cNvSpPr>
          <p:nvPr/>
        </p:nvSpPr>
        <p:spPr bwMode="auto">
          <a:xfrm>
            <a:off x="560388" y="5888038"/>
            <a:ext cx="371475" cy="228600"/>
          </a:xfrm>
          <a:prstGeom prst="rect">
            <a:avLst/>
          </a:prstGeom>
          <a:noFill/>
          <a:ln w="9525">
            <a:noFill/>
            <a:miter lim="800000"/>
            <a:headEnd/>
            <a:tailEnd/>
          </a:ln>
        </p:spPr>
        <p:txBody>
          <a:bodyPr wrap="none" lIns="0" tIns="0" rIns="0" bIns="0" anchor="ctr">
            <a:spAutoFit/>
          </a:bodyPr>
          <a:lstStyle/>
          <a:p>
            <a:pPr algn="ctr"/>
            <a:r>
              <a:rPr lang="es-ES" sz="1500">
                <a:solidFill>
                  <a:schemeClr val="accent2"/>
                </a:solidFill>
              </a:rPr>
              <a:t>x1,4</a:t>
            </a:r>
          </a:p>
        </p:txBody>
      </p:sp>
      <p:sp>
        <p:nvSpPr>
          <p:cNvPr id="3094" name="Rectangle 38"/>
          <p:cNvSpPr>
            <a:spLocks noChangeArrowheads="1"/>
          </p:cNvSpPr>
          <p:nvPr/>
        </p:nvSpPr>
        <p:spPr bwMode="auto">
          <a:xfrm>
            <a:off x="1589088" y="5888038"/>
            <a:ext cx="371475" cy="228600"/>
          </a:xfrm>
          <a:prstGeom prst="rect">
            <a:avLst/>
          </a:prstGeom>
          <a:noFill/>
          <a:ln w="9525">
            <a:noFill/>
            <a:miter lim="800000"/>
            <a:headEnd/>
            <a:tailEnd/>
          </a:ln>
        </p:spPr>
        <p:txBody>
          <a:bodyPr wrap="none" lIns="0" tIns="0" rIns="0" bIns="0" anchor="ctr">
            <a:spAutoFit/>
          </a:bodyPr>
          <a:lstStyle/>
          <a:p>
            <a:pPr algn="ctr"/>
            <a:r>
              <a:rPr lang="es-ES" sz="1500">
                <a:solidFill>
                  <a:schemeClr val="accent2"/>
                </a:solidFill>
              </a:rPr>
              <a:t>x3,0</a:t>
            </a:r>
          </a:p>
        </p:txBody>
      </p:sp>
      <p:sp>
        <p:nvSpPr>
          <p:cNvPr id="3095" name="Rectangle 39"/>
          <p:cNvSpPr>
            <a:spLocks noChangeArrowheads="1"/>
          </p:cNvSpPr>
          <p:nvPr/>
        </p:nvSpPr>
        <p:spPr bwMode="auto">
          <a:xfrm>
            <a:off x="2617788" y="5888038"/>
            <a:ext cx="371475" cy="228600"/>
          </a:xfrm>
          <a:prstGeom prst="rect">
            <a:avLst/>
          </a:prstGeom>
          <a:noFill/>
          <a:ln w="9525">
            <a:noFill/>
            <a:miter lim="800000"/>
            <a:headEnd/>
            <a:tailEnd/>
          </a:ln>
        </p:spPr>
        <p:txBody>
          <a:bodyPr wrap="none" lIns="0" tIns="0" rIns="0" bIns="0" anchor="ctr">
            <a:spAutoFit/>
          </a:bodyPr>
          <a:lstStyle/>
          <a:p>
            <a:pPr algn="ctr"/>
            <a:r>
              <a:rPr lang="es-ES" sz="1500">
                <a:solidFill>
                  <a:schemeClr val="accent2"/>
                </a:solidFill>
              </a:rPr>
              <a:t>x3,6</a:t>
            </a:r>
          </a:p>
        </p:txBody>
      </p:sp>
      <p:sp>
        <p:nvSpPr>
          <p:cNvPr id="3096" name="Rectangle 40"/>
          <p:cNvSpPr>
            <a:spLocks noChangeArrowheads="1"/>
          </p:cNvSpPr>
          <p:nvPr/>
        </p:nvSpPr>
        <p:spPr bwMode="auto">
          <a:xfrm>
            <a:off x="3636963" y="5888038"/>
            <a:ext cx="371475" cy="228600"/>
          </a:xfrm>
          <a:prstGeom prst="rect">
            <a:avLst/>
          </a:prstGeom>
          <a:noFill/>
          <a:ln w="9525">
            <a:noFill/>
            <a:miter lim="800000"/>
            <a:headEnd/>
            <a:tailEnd/>
          </a:ln>
        </p:spPr>
        <p:txBody>
          <a:bodyPr wrap="none" lIns="0" tIns="0" rIns="0" bIns="0" anchor="ctr">
            <a:spAutoFit/>
          </a:bodyPr>
          <a:lstStyle/>
          <a:p>
            <a:pPr algn="ctr"/>
            <a:r>
              <a:rPr lang="es-ES" sz="1500">
                <a:solidFill>
                  <a:schemeClr val="accent2"/>
                </a:solidFill>
              </a:rPr>
              <a:t>x8,5</a:t>
            </a:r>
          </a:p>
        </p:txBody>
      </p:sp>
      <p:sp>
        <p:nvSpPr>
          <p:cNvPr id="3097" name="Rectangle 41"/>
          <p:cNvSpPr>
            <a:spLocks noChangeArrowheads="1"/>
          </p:cNvSpPr>
          <p:nvPr/>
        </p:nvSpPr>
        <p:spPr bwMode="auto">
          <a:xfrm>
            <a:off x="4603750" y="5888038"/>
            <a:ext cx="476250" cy="228600"/>
          </a:xfrm>
          <a:prstGeom prst="rect">
            <a:avLst/>
          </a:prstGeom>
          <a:noFill/>
          <a:ln w="9525">
            <a:noFill/>
            <a:miter lim="800000"/>
            <a:headEnd/>
            <a:tailEnd/>
          </a:ln>
        </p:spPr>
        <p:txBody>
          <a:bodyPr wrap="none" lIns="0" tIns="0" rIns="0" bIns="0" anchor="ctr">
            <a:spAutoFit/>
          </a:bodyPr>
          <a:lstStyle/>
          <a:p>
            <a:pPr algn="ctr"/>
            <a:r>
              <a:rPr lang="es-ES" sz="1500">
                <a:solidFill>
                  <a:schemeClr val="accent2"/>
                </a:solidFill>
              </a:rPr>
              <a:t>x12,0</a:t>
            </a:r>
          </a:p>
        </p:txBody>
      </p:sp>
      <p:sp>
        <p:nvSpPr>
          <p:cNvPr id="3098" name="Rectangle 42"/>
          <p:cNvSpPr>
            <a:spLocks noChangeArrowheads="1"/>
          </p:cNvSpPr>
          <p:nvPr/>
        </p:nvSpPr>
        <p:spPr bwMode="auto">
          <a:xfrm>
            <a:off x="5632450" y="5888038"/>
            <a:ext cx="476250" cy="228600"/>
          </a:xfrm>
          <a:prstGeom prst="rect">
            <a:avLst/>
          </a:prstGeom>
          <a:noFill/>
          <a:ln w="9525">
            <a:noFill/>
            <a:miter lim="800000"/>
            <a:headEnd/>
            <a:tailEnd/>
          </a:ln>
        </p:spPr>
        <p:txBody>
          <a:bodyPr wrap="none" lIns="0" tIns="0" rIns="0" bIns="0" anchor="ctr">
            <a:spAutoFit/>
          </a:bodyPr>
          <a:lstStyle/>
          <a:p>
            <a:pPr algn="ctr"/>
            <a:r>
              <a:rPr lang="es-ES" sz="1500">
                <a:solidFill>
                  <a:schemeClr val="accent2"/>
                </a:solidFill>
              </a:rPr>
              <a:t>x14,0</a:t>
            </a:r>
          </a:p>
        </p:txBody>
      </p:sp>
      <p:pic>
        <p:nvPicPr>
          <p:cNvPr id="3099" name="Picture 43" descr="Deforestación 4"/>
          <p:cNvPicPr>
            <a:picLocks noChangeAspect="1" noChangeArrowheads="1"/>
          </p:cNvPicPr>
          <p:nvPr/>
        </p:nvPicPr>
        <p:blipFill>
          <a:blip r:embed="rId7" cstate="email">
            <a:grayscl/>
            <a:extLst>
              <a:ext uri="{28A0092B-C50C-407E-A947-70E740481C1C}">
                <a14:useLocalDpi xmlns:a14="http://schemas.microsoft.com/office/drawing/2010/main"/>
              </a:ext>
            </a:extLst>
          </a:blip>
          <a:srcRect/>
          <a:stretch>
            <a:fillRect/>
          </a:stretch>
        </p:blipFill>
        <p:spPr bwMode="auto">
          <a:xfrm>
            <a:off x="6315075" y="3995738"/>
            <a:ext cx="2752725" cy="2439987"/>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_tradnl" smtClean="0"/>
              <a:t>Cuantificaci</a:t>
            </a:r>
            <a:r>
              <a:rPr lang="es-ES_tradnl" altLang="ja-JP" smtClean="0">
                <a:ea typeface="ＭＳ Ｐゴシック" pitchFamily="34" charset="-128"/>
              </a:rPr>
              <a:t>ón del Pasivo Ambiental</a:t>
            </a:r>
            <a:endParaRPr lang="es-ES_tradnl" smtClean="0">
              <a:ea typeface="ＭＳ Ｐゴシック" pitchFamily="34" charset="-128"/>
            </a:endParaRPr>
          </a:p>
        </p:txBody>
      </p:sp>
      <p:sp>
        <p:nvSpPr>
          <p:cNvPr id="37891" name="Rectangle 3" descr="soybeans"/>
          <p:cNvSpPr>
            <a:spLocks noChangeArrowheads="1"/>
          </p:cNvSpPr>
          <p:nvPr/>
        </p:nvSpPr>
        <p:spPr bwMode="auto">
          <a:xfrm>
            <a:off x="1582738" y="2122488"/>
            <a:ext cx="5976937" cy="4114800"/>
          </a:xfrm>
          <a:prstGeom prst="rect">
            <a:avLst/>
          </a:prstGeom>
          <a:blipFill dpi="0" rotWithShape="0">
            <a:blip r:embed="rId3">
              <a:duotone>
                <a:srgbClr val="000000"/>
                <a:srgbClr val="FFFFFF"/>
              </a:duotone>
            </a:blip>
            <a:srcRect/>
            <a:stretch>
              <a:fillRect/>
            </a:stretch>
          </a:blipFill>
          <a:ln w="57150" algn="ctr">
            <a:solidFill>
              <a:schemeClr val="bg1"/>
            </a:solidFill>
            <a:miter lim="800000"/>
            <a:headEnd/>
            <a:tailEnd/>
          </a:ln>
          <a:effectLst>
            <a:outerShdw dist="63500" algn="ctr" rotWithShape="0">
              <a:srgbClr val="808080"/>
            </a:outerShdw>
          </a:effectLst>
        </p:spPr>
        <p:txBody>
          <a:bodyPr lIns="92075" tIns="46038" rIns="92075" bIns="46038"/>
          <a:lstStyle/>
          <a:p>
            <a:pPr marL="342900" indent="-342900" algn="ctr" eaLnBrk="0" hangingPunct="0">
              <a:spcBef>
                <a:spcPct val="20000"/>
              </a:spcBef>
              <a:defRPr/>
            </a:pPr>
            <a:r>
              <a:rPr lang="es-ES" sz="1800" b="0"/>
              <a:t>  	</a:t>
            </a:r>
            <a:endParaRPr lang="es-ES" sz="2400" b="0">
              <a:solidFill>
                <a:srgbClr val="00FF00"/>
              </a:solidFill>
            </a:endParaRPr>
          </a:p>
          <a:p>
            <a:pPr marL="342900" indent="-342900" eaLnBrk="0" hangingPunct="0">
              <a:spcBef>
                <a:spcPct val="20000"/>
              </a:spcBef>
              <a:buFontTx/>
              <a:buChar char="•"/>
              <a:defRPr/>
            </a:pPr>
            <a:endParaRPr lang="es-ES" sz="1800" b="0">
              <a:solidFill>
                <a:srgbClr val="00FF00"/>
              </a:solidFill>
            </a:endParaRPr>
          </a:p>
          <a:p>
            <a:pPr marL="342900" indent="-342900" eaLnBrk="0" hangingPunct="0">
              <a:spcBef>
                <a:spcPct val="20000"/>
              </a:spcBef>
              <a:buFontTx/>
              <a:buChar char="•"/>
              <a:defRPr/>
            </a:pPr>
            <a:endParaRPr lang="es-ES" sz="1800" b="0">
              <a:solidFill>
                <a:srgbClr val="00FF00"/>
              </a:solidFill>
            </a:endParaRPr>
          </a:p>
          <a:p>
            <a:pPr marL="342900" indent="-342900" eaLnBrk="0" hangingPunct="0">
              <a:spcBef>
                <a:spcPct val="20000"/>
              </a:spcBef>
              <a:buFontTx/>
              <a:buChar char="•"/>
              <a:defRPr/>
            </a:pPr>
            <a:endParaRPr lang="es-ES" sz="1800" b="0">
              <a:solidFill>
                <a:srgbClr val="00FF00"/>
              </a:solidFill>
            </a:endParaRPr>
          </a:p>
          <a:p>
            <a:pPr marL="342900" indent="-342900" eaLnBrk="0" hangingPunct="0">
              <a:spcBef>
                <a:spcPct val="20000"/>
              </a:spcBef>
              <a:buFontTx/>
              <a:buChar char="•"/>
              <a:defRPr/>
            </a:pPr>
            <a:endParaRPr lang="es-ES" sz="1800" b="0">
              <a:solidFill>
                <a:srgbClr val="FEED00"/>
              </a:solidFill>
            </a:endParaRPr>
          </a:p>
          <a:p>
            <a:pPr marL="342900" indent="-342900" eaLnBrk="0" hangingPunct="0">
              <a:spcBef>
                <a:spcPct val="20000"/>
              </a:spcBef>
              <a:buFontTx/>
              <a:buChar char="•"/>
              <a:defRPr/>
            </a:pPr>
            <a:endParaRPr lang="es-ES" sz="1800" b="0">
              <a:solidFill>
                <a:srgbClr val="FEED00"/>
              </a:solidFill>
            </a:endParaRPr>
          </a:p>
          <a:p>
            <a:pPr marL="342900" indent="-342900" eaLnBrk="0" hangingPunct="0">
              <a:spcBef>
                <a:spcPct val="20000"/>
              </a:spcBef>
              <a:buFontTx/>
              <a:buChar char="•"/>
              <a:defRPr/>
            </a:pPr>
            <a:endParaRPr lang="es-ES" sz="1800" b="0">
              <a:solidFill>
                <a:srgbClr val="FEED00"/>
              </a:solidFill>
            </a:endParaRPr>
          </a:p>
        </p:txBody>
      </p:sp>
      <p:grpSp>
        <p:nvGrpSpPr>
          <p:cNvPr id="2" name="Group 18"/>
          <p:cNvGrpSpPr>
            <a:grpSpLocks/>
          </p:cNvGrpSpPr>
          <p:nvPr/>
        </p:nvGrpSpPr>
        <p:grpSpPr bwMode="auto">
          <a:xfrm>
            <a:off x="515938" y="2395538"/>
            <a:ext cx="4894262" cy="941387"/>
            <a:chOff x="325" y="1509"/>
            <a:chExt cx="3083" cy="593"/>
          </a:xfrm>
        </p:grpSpPr>
        <p:sp>
          <p:nvSpPr>
            <p:cNvPr id="14345" name="AutoShape 9"/>
            <p:cNvSpPr>
              <a:spLocks noChangeArrowheads="1"/>
            </p:cNvSpPr>
            <p:nvPr/>
          </p:nvSpPr>
          <p:spPr bwMode="auto">
            <a:xfrm>
              <a:off x="325" y="1509"/>
              <a:ext cx="3083" cy="593"/>
            </a:xfrm>
            <a:prstGeom prst="roundRect">
              <a:avLst>
                <a:gd name="adj" fmla="val 16667"/>
              </a:avLst>
            </a:prstGeom>
            <a:solidFill>
              <a:schemeClr val="bg1">
                <a:alpha val="79999"/>
              </a:schemeClr>
            </a:solidFill>
            <a:ln w="12700">
              <a:solidFill>
                <a:schemeClr val="bg1"/>
              </a:solidFill>
              <a:round/>
              <a:headEnd/>
              <a:tailEnd/>
            </a:ln>
          </p:spPr>
          <p:txBody>
            <a:bodyPr wrap="none" anchor="ctr"/>
            <a:lstStyle/>
            <a:p>
              <a:endParaRPr lang="es-ES"/>
            </a:p>
          </p:txBody>
        </p:sp>
        <p:sp>
          <p:nvSpPr>
            <p:cNvPr id="14346" name="Rectangle 11"/>
            <p:cNvSpPr>
              <a:spLocks noChangeArrowheads="1"/>
            </p:cNvSpPr>
            <p:nvPr/>
          </p:nvSpPr>
          <p:spPr bwMode="auto">
            <a:xfrm>
              <a:off x="493" y="1714"/>
              <a:ext cx="684" cy="182"/>
            </a:xfrm>
            <a:prstGeom prst="rect">
              <a:avLst/>
            </a:prstGeom>
            <a:noFill/>
            <a:ln w="9525">
              <a:noFill/>
              <a:miter lim="800000"/>
              <a:headEnd/>
              <a:tailEnd/>
            </a:ln>
          </p:spPr>
          <p:txBody>
            <a:bodyPr wrap="none" lIns="0" tIns="0" rIns="0" bIns="0" anchor="ctr">
              <a:spAutoFit/>
            </a:bodyPr>
            <a:lstStyle/>
            <a:p>
              <a:r>
                <a:rPr lang="es-ES" sz="1900">
                  <a:solidFill>
                    <a:schemeClr val="accent2"/>
                  </a:solidFill>
                </a:rPr>
                <a:t>Campaña</a:t>
              </a:r>
              <a:endParaRPr lang="es-ES_tradnl" sz="1900" b="0"/>
            </a:p>
          </p:txBody>
        </p:sp>
        <p:sp>
          <p:nvSpPr>
            <p:cNvPr id="37902" name="Rectangle 14"/>
            <p:cNvSpPr>
              <a:spLocks noChangeArrowheads="1"/>
            </p:cNvSpPr>
            <p:nvPr/>
          </p:nvSpPr>
          <p:spPr bwMode="auto">
            <a:xfrm>
              <a:off x="2276" y="1680"/>
              <a:ext cx="1041" cy="250"/>
            </a:xfrm>
            <a:prstGeom prst="rect">
              <a:avLst/>
            </a:prstGeom>
            <a:noFill/>
            <a:ln w="9525">
              <a:noFill/>
              <a:miter lim="800000"/>
              <a:headEnd/>
              <a:tailEnd/>
            </a:ln>
            <a:effectLst>
              <a:outerShdw dist="12700" dir="2700000" algn="ctr" rotWithShape="0">
                <a:schemeClr val="bg2"/>
              </a:outerShdw>
            </a:effectLst>
          </p:spPr>
          <p:txBody>
            <a:bodyPr wrap="none" lIns="0" tIns="0" rIns="0" bIns="0" anchor="ctr">
              <a:spAutoFit/>
            </a:bodyPr>
            <a:lstStyle/>
            <a:p>
              <a:pPr algn="r">
                <a:defRPr/>
              </a:pPr>
              <a:r>
                <a:rPr lang="es-ES" sz="2600">
                  <a:solidFill>
                    <a:srgbClr val="FF0000"/>
                  </a:solidFill>
                </a:rPr>
                <a:t>2007/ 2008</a:t>
              </a:r>
              <a:endParaRPr lang="es-ES_tradnl" sz="2600" b="0">
                <a:solidFill>
                  <a:srgbClr val="FF0000"/>
                </a:solidFill>
              </a:endParaRPr>
            </a:p>
          </p:txBody>
        </p:sp>
      </p:grpSp>
      <p:grpSp>
        <p:nvGrpSpPr>
          <p:cNvPr id="3" name="Group 19"/>
          <p:cNvGrpSpPr>
            <a:grpSpLocks/>
          </p:cNvGrpSpPr>
          <p:nvPr/>
        </p:nvGrpSpPr>
        <p:grpSpPr bwMode="auto">
          <a:xfrm>
            <a:off x="515938" y="3708400"/>
            <a:ext cx="4894262" cy="942975"/>
            <a:chOff x="325" y="2336"/>
            <a:chExt cx="3083" cy="594"/>
          </a:xfrm>
        </p:grpSpPr>
        <p:sp>
          <p:nvSpPr>
            <p:cNvPr id="14342" name="AutoShape 8"/>
            <p:cNvSpPr>
              <a:spLocks noChangeArrowheads="1"/>
            </p:cNvSpPr>
            <p:nvPr/>
          </p:nvSpPr>
          <p:spPr bwMode="auto">
            <a:xfrm>
              <a:off x="325" y="2336"/>
              <a:ext cx="3083" cy="594"/>
            </a:xfrm>
            <a:prstGeom prst="roundRect">
              <a:avLst>
                <a:gd name="adj" fmla="val 16667"/>
              </a:avLst>
            </a:prstGeom>
            <a:solidFill>
              <a:schemeClr val="bg1">
                <a:alpha val="79999"/>
              </a:schemeClr>
            </a:solidFill>
            <a:ln w="12700">
              <a:solidFill>
                <a:schemeClr val="bg1"/>
              </a:solidFill>
              <a:round/>
              <a:headEnd/>
              <a:tailEnd/>
            </a:ln>
          </p:spPr>
          <p:txBody>
            <a:bodyPr wrap="none" anchor="ctr"/>
            <a:lstStyle/>
            <a:p>
              <a:endParaRPr lang="es-ES"/>
            </a:p>
          </p:txBody>
        </p:sp>
        <p:sp>
          <p:nvSpPr>
            <p:cNvPr id="14343" name="Rectangle 12"/>
            <p:cNvSpPr>
              <a:spLocks noChangeArrowheads="1"/>
            </p:cNvSpPr>
            <p:nvPr/>
          </p:nvSpPr>
          <p:spPr bwMode="auto">
            <a:xfrm>
              <a:off x="493" y="2541"/>
              <a:ext cx="1208" cy="182"/>
            </a:xfrm>
            <a:prstGeom prst="rect">
              <a:avLst/>
            </a:prstGeom>
            <a:noFill/>
            <a:ln w="9525">
              <a:noFill/>
              <a:miter lim="800000"/>
              <a:headEnd/>
              <a:tailEnd/>
            </a:ln>
          </p:spPr>
          <p:txBody>
            <a:bodyPr wrap="none" lIns="0" tIns="0" rIns="0" bIns="0" anchor="ctr">
              <a:spAutoFit/>
            </a:bodyPr>
            <a:lstStyle/>
            <a:p>
              <a:r>
                <a:rPr lang="es-ES" altLang="ja-JP" sz="1900">
                  <a:solidFill>
                    <a:schemeClr val="accent2"/>
                  </a:solidFill>
                  <a:ea typeface="ＭＳ Ｐゴシック" pitchFamily="34" charset="-128"/>
                </a:rPr>
                <a:t>Área Sembrada</a:t>
              </a:r>
              <a:r>
                <a:rPr lang="es-ES" altLang="ja-JP" sz="1900" baseline="30000">
                  <a:solidFill>
                    <a:schemeClr val="accent2"/>
                  </a:solidFill>
                  <a:ea typeface="ＭＳ Ｐゴシック" pitchFamily="34" charset="-128"/>
                </a:rPr>
                <a:t>1)</a:t>
              </a:r>
              <a:endParaRPr lang="es-ES_tradnl" sz="1900" b="0"/>
            </a:p>
          </p:txBody>
        </p:sp>
        <p:sp>
          <p:nvSpPr>
            <p:cNvPr id="37903" name="Rectangle 15"/>
            <p:cNvSpPr>
              <a:spLocks noChangeArrowheads="1"/>
            </p:cNvSpPr>
            <p:nvPr/>
          </p:nvSpPr>
          <p:spPr bwMode="auto">
            <a:xfrm>
              <a:off x="2091" y="2507"/>
              <a:ext cx="1226" cy="250"/>
            </a:xfrm>
            <a:prstGeom prst="rect">
              <a:avLst/>
            </a:prstGeom>
            <a:noFill/>
            <a:ln w="9525">
              <a:noFill/>
              <a:miter lim="800000"/>
              <a:headEnd/>
              <a:tailEnd/>
            </a:ln>
            <a:effectLst>
              <a:outerShdw dist="12700" dir="2700000" algn="ctr" rotWithShape="0">
                <a:schemeClr val="bg2"/>
              </a:outerShdw>
            </a:effectLst>
          </p:spPr>
          <p:txBody>
            <a:bodyPr wrap="none" lIns="0" tIns="0" rIns="0" bIns="0" anchor="ctr">
              <a:spAutoFit/>
            </a:bodyPr>
            <a:lstStyle/>
            <a:p>
              <a:pPr algn="r">
                <a:defRPr/>
              </a:pPr>
              <a:r>
                <a:rPr lang="es-ES" altLang="ja-JP" sz="2600">
                  <a:solidFill>
                    <a:srgbClr val="FF0000"/>
                  </a:solidFill>
                  <a:ea typeface="ＭＳ Ｐゴシック" pitchFamily="1" charset="-128"/>
                </a:rPr>
                <a:t>8.000.000 ha</a:t>
              </a:r>
              <a:endParaRPr lang="es-ES_tradnl" sz="2600" b="0">
                <a:solidFill>
                  <a:srgbClr val="FF0000"/>
                </a:solidFill>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7891">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7891">
                                            <p:txEl>
                                              <p:pRg st="0" end="0"/>
                                            </p:txEl>
                                          </p:spTgt>
                                        </p:tgtEl>
                                        <p:attrNameLst>
                                          <p:attrName>style.visibility</p:attrName>
                                        </p:attrNameLst>
                                      </p:cBhvr>
                                      <p:to>
                                        <p:strVal val="visible"/>
                                      </p:to>
                                    </p:set>
                                  </p:childTnLst>
                                </p:cTn>
                              </p:par>
                            </p:childTnLst>
                          </p:cTn>
                        </p:par>
                        <p:par>
                          <p:cTn id="10" fill="hold">
                            <p:stCondLst>
                              <p:cond delay="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s-ES_tradnl" smtClean="0"/>
              <a:t>Deforestaci</a:t>
            </a:r>
            <a:r>
              <a:rPr lang="es-ES_tradnl" altLang="ja-JP" smtClean="0">
                <a:ea typeface="ＭＳ Ｐゴシック" pitchFamily="34" charset="-128"/>
              </a:rPr>
              <a:t>ón - Daños Ambientales</a:t>
            </a:r>
            <a:endParaRPr lang="es-ES_tradnl" smtClean="0"/>
          </a:p>
        </p:txBody>
      </p:sp>
      <p:grpSp>
        <p:nvGrpSpPr>
          <p:cNvPr id="15363" name="Group 13"/>
          <p:cNvGrpSpPr>
            <a:grpSpLocks/>
          </p:cNvGrpSpPr>
          <p:nvPr/>
        </p:nvGrpSpPr>
        <p:grpSpPr bwMode="auto">
          <a:xfrm>
            <a:off x="7167563" y="484188"/>
            <a:ext cx="1797050" cy="385762"/>
            <a:chOff x="3408" y="996"/>
            <a:chExt cx="1399" cy="295"/>
          </a:xfrm>
        </p:grpSpPr>
        <p:sp>
          <p:nvSpPr>
            <p:cNvPr id="46094" name="AutoShape 14"/>
            <p:cNvSpPr>
              <a:spLocks noChangeArrowheads="1"/>
            </p:cNvSpPr>
            <p:nvPr/>
          </p:nvSpPr>
          <p:spPr bwMode="auto">
            <a:xfrm>
              <a:off x="3408" y="996"/>
              <a:ext cx="1399" cy="295"/>
            </a:xfrm>
            <a:prstGeom prst="roundRect">
              <a:avLst>
                <a:gd name="adj" fmla="val 16667"/>
              </a:avLst>
            </a:prstGeom>
            <a:solidFill>
              <a:srgbClr val="FF0000"/>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15391" name="Rectangle 15"/>
            <p:cNvSpPr>
              <a:spLocks noChangeArrowheads="1"/>
            </p:cNvSpPr>
            <p:nvPr/>
          </p:nvSpPr>
          <p:spPr bwMode="auto">
            <a:xfrm>
              <a:off x="3480" y="1075"/>
              <a:ext cx="1258" cy="137"/>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s-ES_tradnl" sz="1300" i="1">
                  <a:solidFill>
                    <a:schemeClr val="bg1"/>
                  </a:solidFill>
                </a:rPr>
                <a:t>Campaña 2007/ 2008</a:t>
              </a:r>
            </a:p>
          </p:txBody>
        </p:sp>
      </p:grpSp>
      <p:grpSp>
        <p:nvGrpSpPr>
          <p:cNvPr id="3" name="Group 16"/>
          <p:cNvGrpSpPr>
            <a:grpSpLocks/>
          </p:cNvGrpSpPr>
          <p:nvPr/>
        </p:nvGrpSpPr>
        <p:grpSpPr bwMode="auto">
          <a:xfrm>
            <a:off x="1116013" y="3486150"/>
            <a:ext cx="6911975" cy="1270000"/>
            <a:chOff x="703" y="2196"/>
            <a:chExt cx="4354" cy="800"/>
          </a:xfrm>
        </p:grpSpPr>
        <p:pic>
          <p:nvPicPr>
            <p:cNvPr id="15388" name="Picture 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 y="2196"/>
              <a:ext cx="4354" cy="800"/>
            </a:xfrm>
            <a:prstGeom prst="rect">
              <a:avLst/>
            </a:prstGeom>
            <a:noFill/>
            <a:ln w="9525">
              <a:noFill/>
              <a:miter lim="800000"/>
              <a:headEnd/>
              <a:tailEnd/>
            </a:ln>
          </p:spPr>
        </p:pic>
        <p:sp>
          <p:nvSpPr>
            <p:cNvPr id="15389" name="Text Box 18"/>
            <p:cNvSpPr txBox="1">
              <a:spLocks noChangeArrowheads="1"/>
            </p:cNvSpPr>
            <p:nvPr/>
          </p:nvSpPr>
          <p:spPr bwMode="auto">
            <a:xfrm>
              <a:off x="793" y="2376"/>
              <a:ext cx="1862" cy="441"/>
            </a:xfrm>
            <a:prstGeom prst="rect">
              <a:avLst/>
            </a:prstGeom>
            <a:noFill/>
            <a:ln w="9525">
              <a:noFill/>
              <a:miter lim="800000"/>
              <a:headEnd/>
              <a:tailEnd/>
            </a:ln>
          </p:spPr>
          <p:txBody>
            <a:bodyPr lIns="0" tIns="0" rIns="0" bIns="0">
              <a:spAutoFit/>
            </a:bodyPr>
            <a:lstStyle/>
            <a:p>
              <a:pPr marL="266700" indent="-266700">
                <a:lnSpc>
                  <a:spcPct val="90000"/>
                </a:lnSpc>
                <a:spcBef>
                  <a:spcPct val="100000"/>
                </a:spcBef>
                <a:buSzPct val="120000"/>
                <a:buFontTx/>
                <a:buBlip>
                  <a:blip r:embed="rId4"/>
                </a:buBlip>
              </a:pPr>
              <a:r>
                <a:rPr lang="es-AR" sz="1700" b="0">
                  <a:solidFill>
                    <a:schemeClr val="accent2"/>
                  </a:solidFill>
                </a:rPr>
                <a:t>Pérdida de bosques por</a:t>
              </a:r>
              <a:br>
                <a:rPr lang="es-AR" sz="1700" b="0">
                  <a:solidFill>
                    <a:schemeClr val="accent2"/>
                  </a:solidFill>
                </a:rPr>
              </a:br>
              <a:r>
                <a:rPr lang="es-AR" sz="1700" b="0">
                  <a:solidFill>
                    <a:schemeClr val="accent2"/>
                  </a:solidFill>
                </a:rPr>
                <a:t>el avance de la frontera agropecuaria para la soja</a:t>
              </a:r>
              <a:r>
                <a:rPr lang="es-AR" sz="1700" b="0" baseline="30000">
                  <a:solidFill>
                    <a:schemeClr val="accent2"/>
                  </a:solidFill>
                </a:rPr>
                <a:t>2)</a:t>
              </a:r>
            </a:p>
          </p:txBody>
        </p:sp>
      </p:grpSp>
      <p:grpSp>
        <p:nvGrpSpPr>
          <p:cNvPr id="4" name="Group 19"/>
          <p:cNvGrpSpPr>
            <a:grpSpLocks/>
          </p:cNvGrpSpPr>
          <p:nvPr/>
        </p:nvGrpSpPr>
        <p:grpSpPr bwMode="auto">
          <a:xfrm>
            <a:off x="1116013" y="4999038"/>
            <a:ext cx="6911975" cy="1270000"/>
            <a:chOff x="703" y="3149"/>
            <a:chExt cx="4354" cy="800"/>
          </a:xfrm>
        </p:grpSpPr>
        <p:pic>
          <p:nvPicPr>
            <p:cNvPr id="15386" name="Picture 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 y="3149"/>
              <a:ext cx="4354" cy="800"/>
            </a:xfrm>
            <a:prstGeom prst="rect">
              <a:avLst/>
            </a:prstGeom>
            <a:noFill/>
            <a:ln w="9525">
              <a:noFill/>
              <a:miter lim="800000"/>
              <a:headEnd/>
              <a:tailEnd/>
            </a:ln>
          </p:spPr>
        </p:pic>
        <p:sp>
          <p:nvSpPr>
            <p:cNvPr id="15387" name="Text Box 21"/>
            <p:cNvSpPr txBox="1">
              <a:spLocks noChangeArrowheads="1"/>
            </p:cNvSpPr>
            <p:nvPr/>
          </p:nvSpPr>
          <p:spPr bwMode="auto">
            <a:xfrm>
              <a:off x="793" y="3329"/>
              <a:ext cx="2132" cy="441"/>
            </a:xfrm>
            <a:prstGeom prst="rect">
              <a:avLst/>
            </a:prstGeom>
            <a:noFill/>
            <a:ln w="9525">
              <a:noFill/>
              <a:miter lim="800000"/>
              <a:headEnd/>
              <a:tailEnd/>
            </a:ln>
          </p:spPr>
          <p:txBody>
            <a:bodyPr lIns="0" tIns="0" rIns="0" bIns="0">
              <a:spAutoFit/>
            </a:bodyPr>
            <a:lstStyle/>
            <a:p>
              <a:pPr marL="266700" indent="-266700">
                <a:lnSpc>
                  <a:spcPct val="90000"/>
                </a:lnSpc>
                <a:spcBef>
                  <a:spcPct val="100000"/>
                </a:spcBef>
                <a:buSzPct val="120000"/>
                <a:buFontTx/>
                <a:buBlip>
                  <a:blip r:embed="rId4"/>
                </a:buBlip>
              </a:pPr>
              <a:r>
                <a:rPr lang="es-AR" sz="1700" b="0">
                  <a:solidFill>
                    <a:schemeClr val="accent2"/>
                  </a:solidFill>
                </a:rPr>
                <a:t>Total por servicios ambientales no percibidos, excluido el secuestro de carbono</a:t>
              </a:r>
            </a:p>
          </p:txBody>
        </p:sp>
      </p:grpSp>
      <p:grpSp>
        <p:nvGrpSpPr>
          <p:cNvPr id="5" name="Group 22"/>
          <p:cNvGrpSpPr>
            <a:grpSpLocks/>
          </p:cNvGrpSpPr>
          <p:nvPr/>
        </p:nvGrpSpPr>
        <p:grpSpPr bwMode="auto">
          <a:xfrm>
            <a:off x="1116013" y="1974850"/>
            <a:ext cx="6911975" cy="1270000"/>
            <a:chOff x="703" y="1244"/>
            <a:chExt cx="4354" cy="800"/>
          </a:xfrm>
        </p:grpSpPr>
        <p:pic>
          <p:nvPicPr>
            <p:cNvPr id="15384" name="Picture 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 y="1244"/>
              <a:ext cx="4354" cy="800"/>
            </a:xfrm>
            <a:prstGeom prst="rect">
              <a:avLst/>
            </a:prstGeom>
            <a:noFill/>
            <a:ln w="9525">
              <a:noFill/>
              <a:miter lim="800000"/>
              <a:headEnd/>
              <a:tailEnd/>
            </a:ln>
          </p:spPr>
        </p:pic>
        <p:sp>
          <p:nvSpPr>
            <p:cNvPr id="15385" name="Text Box 24"/>
            <p:cNvSpPr txBox="1">
              <a:spLocks noChangeArrowheads="1"/>
            </p:cNvSpPr>
            <p:nvPr/>
          </p:nvSpPr>
          <p:spPr bwMode="auto">
            <a:xfrm>
              <a:off x="793" y="1423"/>
              <a:ext cx="1862" cy="441"/>
            </a:xfrm>
            <a:prstGeom prst="rect">
              <a:avLst/>
            </a:prstGeom>
            <a:noFill/>
            <a:ln w="9525">
              <a:noFill/>
              <a:miter lim="800000"/>
              <a:headEnd/>
              <a:tailEnd/>
            </a:ln>
          </p:spPr>
          <p:txBody>
            <a:bodyPr lIns="0" tIns="0" rIns="0" bIns="0">
              <a:spAutoFit/>
            </a:bodyPr>
            <a:lstStyle/>
            <a:p>
              <a:pPr marL="266700" indent="-266700">
                <a:lnSpc>
                  <a:spcPct val="90000"/>
                </a:lnSpc>
                <a:spcBef>
                  <a:spcPct val="100000"/>
                </a:spcBef>
                <a:buSzPct val="120000"/>
                <a:buFontTx/>
                <a:buBlip>
                  <a:blip r:embed="rId4"/>
                </a:buBlip>
              </a:pPr>
              <a:r>
                <a:rPr lang="es-AR" sz="1700" b="0">
                  <a:solidFill>
                    <a:schemeClr val="accent2"/>
                  </a:solidFill>
                </a:rPr>
                <a:t>Valor económico de los servicios brindados por</a:t>
              </a:r>
              <a:br>
                <a:rPr lang="es-AR" sz="1700" b="0">
                  <a:solidFill>
                    <a:schemeClr val="accent2"/>
                  </a:solidFill>
                </a:rPr>
              </a:br>
              <a:r>
                <a:rPr lang="es-AR" sz="1700" b="0">
                  <a:solidFill>
                    <a:schemeClr val="accent2"/>
                  </a:solidFill>
                </a:rPr>
                <a:t>los ecosistemas forestales</a:t>
              </a:r>
              <a:r>
                <a:rPr lang="es-AR" sz="1700" b="0" baseline="30000">
                  <a:solidFill>
                    <a:schemeClr val="accent2"/>
                  </a:solidFill>
                </a:rPr>
                <a:t>1)</a:t>
              </a:r>
            </a:p>
          </p:txBody>
        </p:sp>
      </p:grpSp>
      <p:grpSp>
        <p:nvGrpSpPr>
          <p:cNvPr id="6" name="Group 25"/>
          <p:cNvGrpSpPr>
            <a:grpSpLocks/>
          </p:cNvGrpSpPr>
          <p:nvPr/>
        </p:nvGrpSpPr>
        <p:grpSpPr bwMode="auto">
          <a:xfrm>
            <a:off x="5237163" y="2309813"/>
            <a:ext cx="2647950" cy="600075"/>
            <a:chOff x="3299" y="1455"/>
            <a:chExt cx="1668" cy="378"/>
          </a:xfrm>
        </p:grpSpPr>
        <p:pic>
          <p:nvPicPr>
            <p:cNvPr id="15382" name="Picture 26"/>
            <p:cNvPicPr>
              <a:picLocks noChangeAspect="1" noChangeArrowheads="1"/>
            </p:cNvPicPr>
            <p:nvPr/>
          </p:nvPicPr>
          <p:blipFill>
            <a:blip r:embed="rId5"/>
            <a:srcRect/>
            <a:stretch>
              <a:fillRect/>
            </a:stretch>
          </p:blipFill>
          <p:spPr bwMode="auto">
            <a:xfrm>
              <a:off x="3299" y="1455"/>
              <a:ext cx="1668" cy="378"/>
            </a:xfrm>
            <a:prstGeom prst="rect">
              <a:avLst/>
            </a:prstGeom>
            <a:noFill/>
            <a:ln w="9525">
              <a:noFill/>
              <a:miter lim="800000"/>
              <a:headEnd/>
              <a:tailEnd/>
            </a:ln>
          </p:spPr>
        </p:pic>
        <p:sp>
          <p:nvSpPr>
            <p:cNvPr id="15383" name="Text Box 27"/>
            <p:cNvSpPr txBox="1">
              <a:spLocks noChangeArrowheads="1"/>
            </p:cNvSpPr>
            <p:nvPr/>
          </p:nvSpPr>
          <p:spPr bwMode="auto">
            <a:xfrm>
              <a:off x="3489" y="1557"/>
              <a:ext cx="1288" cy="173"/>
            </a:xfrm>
            <a:prstGeom prst="rect">
              <a:avLst/>
            </a:prstGeom>
            <a:noFill/>
            <a:ln w="9525">
              <a:noFill/>
              <a:miter lim="800000"/>
              <a:headEnd/>
              <a:tailEnd/>
            </a:ln>
          </p:spPr>
          <p:txBody>
            <a:bodyPr wrap="none" lIns="0" tIns="0" rIns="0" bIns="0" anchor="ctr">
              <a:spAutoFit/>
            </a:bodyPr>
            <a:lstStyle/>
            <a:p>
              <a:pPr algn="ctr"/>
              <a:r>
                <a:rPr lang="es-ES" sz="1800">
                  <a:solidFill>
                    <a:schemeClr val="bg1"/>
                  </a:solidFill>
                </a:rPr>
                <a:t>USD 1.272/ ha/ año</a:t>
              </a:r>
            </a:p>
          </p:txBody>
        </p:sp>
      </p:grpSp>
      <p:grpSp>
        <p:nvGrpSpPr>
          <p:cNvPr id="7" name="Group 28"/>
          <p:cNvGrpSpPr>
            <a:grpSpLocks/>
          </p:cNvGrpSpPr>
          <p:nvPr/>
        </p:nvGrpSpPr>
        <p:grpSpPr bwMode="auto">
          <a:xfrm>
            <a:off x="5237163" y="3821113"/>
            <a:ext cx="2647950" cy="600075"/>
            <a:chOff x="3299" y="2407"/>
            <a:chExt cx="1668" cy="378"/>
          </a:xfrm>
        </p:grpSpPr>
        <p:pic>
          <p:nvPicPr>
            <p:cNvPr id="15380" name="Picture 29"/>
            <p:cNvPicPr>
              <a:picLocks noChangeAspect="1" noChangeArrowheads="1"/>
            </p:cNvPicPr>
            <p:nvPr/>
          </p:nvPicPr>
          <p:blipFill>
            <a:blip r:embed="rId5"/>
            <a:srcRect/>
            <a:stretch>
              <a:fillRect/>
            </a:stretch>
          </p:blipFill>
          <p:spPr bwMode="auto">
            <a:xfrm>
              <a:off x="3299" y="2407"/>
              <a:ext cx="1668" cy="378"/>
            </a:xfrm>
            <a:prstGeom prst="rect">
              <a:avLst/>
            </a:prstGeom>
            <a:noFill/>
            <a:ln w="9525">
              <a:noFill/>
              <a:miter lim="800000"/>
              <a:headEnd/>
              <a:tailEnd/>
            </a:ln>
          </p:spPr>
        </p:pic>
        <p:sp>
          <p:nvSpPr>
            <p:cNvPr id="15381" name="Text Box 30"/>
            <p:cNvSpPr txBox="1">
              <a:spLocks noChangeArrowheads="1"/>
            </p:cNvSpPr>
            <p:nvPr/>
          </p:nvSpPr>
          <p:spPr bwMode="auto">
            <a:xfrm>
              <a:off x="3769" y="2509"/>
              <a:ext cx="729" cy="173"/>
            </a:xfrm>
            <a:prstGeom prst="rect">
              <a:avLst/>
            </a:prstGeom>
            <a:noFill/>
            <a:ln w="9525">
              <a:noFill/>
              <a:miter lim="800000"/>
              <a:headEnd/>
              <a:tailEnd/>
            </a:ln>
          </p:spPr>
          <p:txBody>
            <a:bodyPr wrap="none" lIns="0" tIns="0" rIns="0" bIns="0" anchor="ctr">
              <a:spAutoFit/>
            </a:bodyPr>
            <a:lstStyle/>
            <a:p>
              <a:pPr algn="ctr"/>
              <a:r>
                <a:rPr lang="es-ES" sz="1800">
                  <a:solidFill>
                    <a:schemeClr val="bg1"/>
                  </a:solidFill>
                </a:rPr>
                <a:t>600.000 ha</a:t>
              </a:r>
            </a:p>
          </p:txBody>
        </p:sp>
      </p:grpSp>
      <p:grpSp>
        <p:nvGrpSpPr>
          <p:cNvPr id="8" name="Group 34"/>
          <p:cNvGrpSpPr>
            <a:grpSpLocks/>
          </p:cNvGrpSpPr>
          <p:nvPr/>
        </p:nvGrpSpPr>
        <p:grpSpPr bwMode="auto">
          <a:xfrm>
            <a:off x="3708400" y="2482850"/>
            <a:ext cx="352425" cy="254000"/>
            <a:chOff x="2921" y="1564"/>
            <a:chExt cx="222" cy="160"/>
          </a:xfrm>
        </p:grpSpPr>
        <p:sp>
          <p:nvSpPr>
            <p:cNvPr id="15377" name="Freeform 163"/>
            <p:cNvSpPr>
              <a:spLocks/>
            </p:cNvSpPr>
            <p:nvPr/>
          </p:nvSpPr>
          <p:spPr bwMode="auto">
            <a:xfrm rot="10800000" flipH="1" flipV="1">
              <a:off x="2921" y="1617"/>
              <a:ext cx="55" cy="54"/>
            </a:xfrm>
            <a:custGeom>
              <a:avLst/>
              <a:gdLst>
                <a:gd name="T0" fmla="*/ 89 w 57"/>
                <a:gd name="T1" fmla="*/ 43 h 56"/>
                <a:gd name="T2" fmla="*/ 74 w 57"/>
                <a:gd name="T3" fmla="*/ 13 h 56"/>
                <a:gd name="T4" fmla="*/ 43 w 57"/>
                <a:gd name="T5" fmla="*/ 0 h 56"/>
                <a:gd name="T6" fmla="*/ 13 w 57"/>
                <a:gd name="T7" fmla="*/ 13 h 56"/>
                <a:gd name="T8" fmla="*/ 0 w 57"/>
                <a:gd name="T9" fmla="*/ 43 h 56"/>
                <a:gd name="T10" fmla="*/ 13 w 57"/>
                <a:gd name="T11" fmla="*/ 74 h 56"/>
                <a:gd name="T12" fmla="*/ 43 w 57"/>
                <a:gd name="T13" fmla="*/ 87 h 56"/>
                <a:gd name="T14" fmla="*/ 74 w 57"/>
                <a:gd name="T15" fmla="*/ 74 h 56"/>
                <a:gd name="T16" fmla="*/ 89 w 57"/>
                <a:gd name="T17" fmla="*/ 43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chemeClr val="hlink"/>
            </a:solidFill>
            <a:ln w="12700">
              <a:noFill/>
              <a:round/>
              <a:headEnd/>
              <a:tailEnd/>
            </a:ln>
          </p:spPr>
          <p:txBody>
            <a:bodyPr/>
            <a:lstStyle/>
            <a:p>
              <a:pPr algn="ctr"/>
              <a:endParaRPr lang="es-ES"/>
            </a:p>
          </p:txBody>
        </p:sp>
        <p:sp>
          <p:nvSpPr>
            <p:cNvPr id="15378" name="Freeform 164"/>
            <p:cNvSpPr>
              <a:spLocks/>
            </p:cNvSpPr>
            <p:nvPr/>
          </p:nvSpPr>
          <p:spPr bwMode="auto">
            <a:xfrm rot="10800000" flipH="1" flipV="1">
              <a:off x="2984" y="1609"/>
              <a:ext cx="69" cy="70"/>
            </a:xfrm>
            <a:custGeom>
              <a:avLst/>
              <a:gdLst>
                <a:gd name="T0" fmla="*/ 111 w 73"/>
                <a:gd name="T1" fmla="*/ 56 h 72"/>
                <a:gd name="T2" fmla="*/ 94 w 73"/>
                <a:gd name="T3" fmla="*/ 18 h 72"/>
                <a:gd name="T4" fmla="*/ 56 w 73"/>
                <a:gd name="T5" fmla="*/ 0 h 72"/>
                <a:gd name="T6" fmla="*/ 17 w 73"/>
                <a:gd name="T7" fmla="*/ 18 h 72"/>
                <a:gd name="T8" fmla="*/ 0 w 73"/>
                <a:gd name="T9" fmla="*/ 56 h 72"/>
                <a:gd name="T10" fmla="*/ 17 w 73"/>
                <a:gd name="T11" fmla="*/ 95 h 72"/>
                <a:gd name="T12" fmla="*/ 56 w 73"/>
                <a:gd name="T13" fmla="*/ 113 h 72"/>
                <a:gd name="T14" fmla="*/ 94 w 73"/>
                <a:gd name="T15" fmla="*/ 95 h 72"/>
                <a:gd name="T16" fmla="*/ 111 w 73"/>
                <a:gd name="T17" fmla="*/ 5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chemeClr val="hlink"/>
            </a:solidFill>
            <a:ln w="12700">
              <a:noFill/>
              <a:round/>
              <a:headEnd/>
              <a:tailEnd/>
            </a:ln>
          </p:spPr>
          <p:txBody>
            <a:bodyPr/>
            <a:lstStyle/>
            <a:p>
              <a:pPr algn="ctr"/>
              <a:endParaRPr lang="es-ES"/>
            </a:p>
          </p:txBody>
        </p:sp>
        <p:sp>
          <p:nvSpPr>
            <p:cNvPr id="15379" name="Freeform 165"/>
            <p:cNvSpPr>
              <a:spLocks/>
            </p:cNvSpPr>
            <p:nvPr/>
          </p:nvSpPr>
          <p:spPr bwMode="auto">
            <a:xfrm rot="10800000" flipH="1" flipV="1">
              <a:off x="3040" y="1564"/>
              <a:ext cx="103" cy="160"/>
            </a:xfrm>
            <a:custGeom>
              <a:avLst/>
              <a:gdLst>
                <a:gd name="T0" fmla="*/ 153 w 108"/>
                <a:gd name="T1" fmla="*/ 100 h 166"/>
                <a:gd name="T2" fmla="*/ 66 w 108"/>
                <a:gd name="T3" fmla="*/ 13 h 166"/>
                <a:gd name="T4" fmla="*/ 38 w 108"/>
                <a:gd name="T5" fmla="*/ 0 h 166"/>
                <a:gd name="T6" fmla="*/ 10 w 108"/>
                <a:gd name="T7" fmla="*/ 13 h 166"/>
                <a:gd name="T8" fmla="*/ 0 w 108"/>
                <a:gd name="T9" fmla="*/ 40 h 166"/>
                <a:gd name="T10" fmla="*/ 10 w 108"/>
                <a:gd name="T11" fmla="*/ 68 h 166"/>
                <a:gd name="T12" fmla="*/ 71 w 108"/>
                <a:gd name="T13" fmla="*/ 128 h 166"/>
                <a:gd name="T14" fmla="*/ 10 w 108"/>
                <a:gd name="T15" fmla="*/ 188 h 166"/>
                <a:gd name="T16" fmla="*/ 0 w 108"/>
                <a:gd name="T17" fmla="*/ 216 h 166"/>
                <a:gd name="T18" fmla="*/ 10 w 108"/>
                <a:gd name="T19" fmla="*/ 244 h 166"/>
                <a:gd name="T20" fmla="*/ 38 w 108"/>
                <a:gd name="T21" fmla="*/ 256 h 166"/>
                <a:gd name="T22" fmla="*/ 66 w 108"/>
                <a:gd name="T23" fmla="*/ 244 h 166"/>
                <a:gd name="T24" fmla="*/ 153 w 108"/>
                <a:gd name="T25" fmla="*/ 156 h 166"/>
                <a:gd name="T26" fmla="*/ 165 w 108"/>
                <a:gd name="T27" fmla="*/ 128 h 166"/>
                <a:gd name="T28" fmla="*/ 153 w 108"/>
                <a:gd name="T29" fmla="*/ 100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chemeClr val="hlink"/>
            </a:solidFill>
            <a:ln w="12700">
              <a:noFill/>
              <a:round/>
              <a:headEnd/>
              <a:tailEnd/>
            </a:ln>
          </p:spPr>
          <p:txBody>
            <a:bodyPr/>
            <a:lstStyle/>
            <a:p>
              <a:pPr algn="ctr"/>
              <a:endParaRPr lang="es-ES"/>
            </a:p>
          </p:txBody>
        </p:sp>
      </p:grpSp>
      <p:grpSp>
        <p:nvGrpSpPr>
          <p:cNvPr id="9" name="Group 38"/>
          <p:cNvGrpSpPr>
            <a:grpSpLocks/>
          </p:cNvGrpSpPr>
          <p:nvPr/>
        </p:nvGrpSpPr>
        <p:grpSpPr bwMode="auto">
          <a:xfrm>
            <a:off x="3708400" y="3994150"/>
            <a:ext cx="352425" cy="254000"/>
            <a:chOff x="2921" y="1564"/>
            <a:chExt cx="222" cy="160"/>
          </a:xfrm>
        </p:grpSpPr>
        <p:sp>
          <p:nvSpPr>
            <p:cNvPr id="15374" name="Freeform 163"/>
            <p:cNvSpPr>
              <a:spLocks/>
            </p:cNvSpPr>
            <p:nvPr/>
          </p:nvSpPr>
          <p:spPr bwMode="auto">
            <a:xfrm rot="10800000" flipH="1" flipV="1">
              <a:off x="2921" y="1617"/>
              <a:ext cx="55" cy="54"/>
            </a:xfrm>
            <a:custGeom>
              <a:avLst/>
              <a:gdLst>
                <a:gd name="T0" fmla="*/ 89 w 57"/>
                <a:gd name="T1" fmla="*/ 43 h 56"/>
                <a:gd name="T2" fmla="*/ 74 w 57"/>
                <a:gd name="T3" fmla="*/ 13 h 56"/>
                <a:gd name="T4" fmla="*/ 43 w 57"/>
                <a:gd name="T5" fmla="*/ 0 h 56"/>
                <a:gd name="T6" fmla="*/ 13 w 57"/>
                <a:gd name="T7" fmla="*/ 13 h 56"/>
                <a:gd name="T8" fmla="*/ 0 w 57"/>
                <a:gd name="T9" fmla="*/ 43 h 56"/>
                <a:gd name="T10" fmla="*/ 13 w 57"/>
                <a:gd name="T11" fmla="*/ 74 h 56"/>
                <a:gd name="T12" fmla="*/ 43 w 57"/>
                <a:gd name="T13" fmla="*/ 87 h 56"/>
                <a:gd name="T14" fmla="*/ 74 w 57"/>
                <a:gd name="T15" fmla="*/ 74 h 56"/>
                <a:gd name="T16" fmla="*/ 89 w 57"/>
                <a:gd name="T17" fmla="*/ 43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chemeClr val="hlink"/>
            </a:solidFill>
            <a:ln w="12700">
              <a:noFill/>
              <a:round/>
              <a:headEnd/>
              <a:tailEnd/>
            </a:ln>
          </p:spPr>
          <p:txBody>
            <a:bodyPr/>
            <a:lstStyle/>
            <a:p>
              <a:pPr algn="ctr"/>
              <a:endParaRPr lang="es-ES"/>
            </a:p>
          </p:txBody>
        </p:sp>
        <p:sp>
          <p:nvSpPr>
            <p:cNvPr id="15375" name="Freeform 164"/>
            <p:cNvSpPr>
              <a:spLocks/>
            </p:cNvSpPr>
            <p:nvPr/>
          </p:nvSpPr>
          <p:spPr bwMode="auto">
            <a:xfrm rot="10800000" flipH="1" flipV="1">
              <a:off x="2984" y="1609"/>
              <a:ext cx="69" cy="70"/>
            </a:xfrm>
            <a:custGeom>
              <a:avLst/>
              <a:gdLst>
                <a:gd name="T0" fmla="*/ 111 w 73"/>
                <a:gd name="T1" fmla="*/ 56 h 72"/>
                <a:gd name="T2" fmla="*/ 94 w 73"/>
                <a:gd name="T3" fmla="*/ 18 h 72"/>
                <a:gd name="T4" fmla="*/ 56 w 73"/>
                <a:gd name="T5" fmla="*/ 0 h 72"/>
                <a:gd name="T6" fmla="*/ 17 w 73"/>
                <a:gd name="T7" fmla="*/ 18 h 72"/>
                <a:gd name="T8" fmla="*/ 0 w 73"/>
                <a:gd name="T9" fmla="*/ 56 h 72"/>
                <a:gd name="T10" fmla="*/ 17 w 73"/>
                <a:gd name="T11" fmla="*/ 95 h 72"/>
                <a:gd name="T12" fmla="*/ 56 w 73"/>
                <a:gd name="T13" fmla="*/ 113 h 72"/>
                <a:gd name="T14" fmla="*/ 94 w 73"/>
                <a:gd name="T15" fmla="*/ 95 h 72"/>
                <a:gd name="T16" fmla="*/ 111 w 73"/>
                <a:gd name="T17" fmla="*/ 5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chemeClr val="hlink"/>
            </a:solidFill>
            <a:ln w="12700">
              <a:noFill/>
              <a:round/>
              <a:headEnd/>
              <a:tailEnd/>
            </a:ln>
          </p:spPr>
          <p:txBody>
            <a:bodyPr/>
            <a:lstStyle/>
            <a:p>
              <a:pPr algn="ctr"/>
              <a:endParaRPr lang="es-ES"/>
            </a:p>
          </p:txBody>
        </p:sp>
        <p:sp>
          <p:nvSpPr>
            <p:cNvPr id="15376" name="Freeform 165"/>
            <p:cNvSpPr>
              <a:spLocks/>
            </p:cNvSpPr>
            <p:nvPr/>
          </p:nvSpPr>
          <p:spPr bwMode="auto">
            <a:xfrm rot="10800000" flipH="1" flipV="1">
              <a:off x="3040" y="1564"/>
              <a:ext cx="103" cy="160"/>
            </a:xfrm>
            <a:custGeom>
              <a:avLst/>
              <a:gdLst>
                <a:gd name="T0" fmla="*/ 153 w 108"/>
                <a:gd name="T1" fmla="*/ 100 h 166"/>
                <a:gd name="T2" fmla="*/ 66 w 108"/>
                <a:gd name="T3" fmla="*/ 13 h 166"/>
                <a:gd name="T4" fmla="*/ 38 w 108"/>
                <a:gd name="T5" fmla="*/ 0 h 166"/>
                <a:gd name="T6" fmla="*/ 10 w 108"/>
                <a:gd name="T7" fmla="*/ 13 h 166"/>
                <a:gd name="T8" fmla="*/ 0 w 108"/>
                <a:gd name="T9" fmla="*/ 40 h 166"/>
                <a:gd name="T10" fmla="*/ 10 w 108"/>
                <a:gd name="T11" fmla="*/ 68 h 166"/>
                <a:gd name="T12" fmla="*/ 71 w 108"/>
                <a:gd name="T13" fmla="*/ 128 h 166"/>
                <a:gd name="T14" fmla="*/ 10 w 108"/>
                <a:gd name="T15" fmla="*/ 188 h 166"/>
                <a:gd name="T16" fmla="*/ 0 w 108"/>
                <a:gd name="T17" fmla="*/ 216 h 166"/>
                <a:gd name="T18" fmla="*/ 10 w 108"/>
                <a:gd name="T19" fmla="*/ 244 h 166"/>
                <a:gd name="T20" fmla="*/ 38 w 108"/>
                <a:gd name="T21" fmla="*/ 256 h 166"/>
                <a:gd name="T22" fmla="*/ 66 w 108"/>
                <a:gd name="T23" fmla="*/ 244 h 166"/>
                <a:gd name="T24" fmla="*/ 153 w 108"/>
                <a:gd name="T25" fmla="*/ 156 h 166"/>
                <a:gd name="T26" fmla="*/ 165 w 108"/>
                <a:gd name="T27" fmla="*/ 128 h 166"/>
                <a:gd name="T28" fmla="*/ 153 w 108"/>
                <a:gd name="T29" fmla="*/ 100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chemeClr val="hlink"/>
            </a:solidFill>
            <a:ln w="12700">
              <a:noFill/>
              <a:round/>
              <a:headEnd/>
              <a:tailEnd/>
            </a:ln>
          </p:spPr>
          <p:txBody>
            <a:bodyPr/>
            <a:lstStyle/>
            <a:p>
              <a:pPr algn="ctr"/>
              <a:endParaRPr lang="es-ES"/>
            </a:p>
          </p:txBody>
        </p:sp>
      </p:grpSp>
      <p:grpSp>
        <p:nvGrpSpPr>
          <p:cNvPr id="10" name="Group 55"/>
          <p:cNvGrpSpPr>
            <a:grpSpLocks/>
          </p:cNvGrpSpPr>
          <p:nvPr/>
        </p:nvGrpSpPr>
        <p:grpSpPr bwMode="auto">
          <a:xfrm>
            <a:off x="4876800" y="5429250"/>
            <a:ext cx="3008313" cy="407988"/>
            <a:chOff x="3072" y="3420"/>
            <a:chExt cx="1895" cy="257"/>
          </a:xfrm>
        </p:grpSpPr>
        <p:pic>
          <p:nvPicPr>
            <p:cNvPr id="15372" name="Picture 48" descr="us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72" y="3480"/>
              <a:ext cx="432" cy="197"/>
            </a:xfrm>
            <a:prstGeom prst="rect">
              <a:avLst/>
            </a:prstGeom>
            <a:noFill/>
            <a:ln w="9525">
              <a:noFill/>
              <a:miter lim="800000"/>
              <a:headEnd/>
              <a:tailEnd/>
            </a:ln>
          </p:spPr>
        </p:pic>
        <p:pic>
          <p:nvPicPr>
            <p:cNvPr id="15373" name="Picture 51" descr="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41" y="3420"/>
              <a:ext cx="1426" cy="257"/>
            </a:xfrm>
            <a:prstGeom prst="rect">
              <a:avLst/>
            </a:prstGeom>
            <a:noFill/>
            <a:ln w="9525">
              <a:noFill/>
              <a:miter lim="800000"/>
              <a:headEnd/>
              <a:tailEnd/>
            </a:ln>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63" presetClass="path" presetSubtype="0" decel="50000" fill="hold" nodeType="withEffect">
                                  <p:stCondLst>
                                    <p:cond delay="0"/>
                                  </p:stCondLst>
                                  <p:childTnLst>
                                    <p:animMotion origin="layout" path="M 1.11111E-6 4.44444E-6 L 0.11528 4.44444E-6 " pathEditMode="relative" rAng="0" ptsTypes="AA">
                                      <p:cBhvr>
                                        <p:cTn id="16" dur="500" fill="hold"/>
                                        <p:tgtEl>
                                          <p:spTgt spid="8"/>
                                        </p:tgtEl>
                                        <p:attrNameLst>
                                          <p:attrName>ppt_x</p:attrName>
                                          <p:attrName>ppt_y</p:attrName>
                                        </p:attrNameLst>
                                      </p:cBhvr>
                                      <p:rCtr x="58" y="0"/>
                                    </p:animMotion>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63" presetClass="path" presetSubtype="0" decel="50000" fill="hold" nodeType="withEffect">
                                  <p:stCondLst>
                                    <p:cond delay="0"/>
                                  </p:stCondLst>
                                  <p:childTnLst>
                                    <p:animMotion origin="layout" path="M 1.11111E-6 4.44444E-6 L 0.11528 4.44444E-6 " pathEditMode="relative" rAng="0" ptsTypes="AA">
                                      <p:cBhvr>
                                        <p:cTn id="32" dur="500" fill="hold"/>
                                        <p:tgtEl>
                                          <p:spTgt spid="9"/>
                                        </p:tgtEl>
                                        <p:attrNameLst>
                                          <p:attrName>ppt_x</p:attrName>
                                          <p:attrName>ppt_y</p:attrName>
                                        </p:attrNameLst>
                                      </p:cBhvr>
                                      <p:rCtr x="58" y="0"/>
                                    </p:animMotion>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anim calcmode="lin" valueType="num">
                                      <p:cBhvr>
                                        <p:cTn id="41" dur="500" fill="hold"/>
                                        <p:tgtEl>
                                          <p:spTgt spid="4"/>
                                        </p:tgtEl>
                                        <p:attrNameLst>
                                          <p:attrName>ppt_x</p:attrName>
                                        </p:attrNameLst>
                                      </p:cBhvr>
                                      <p:tavLst>
                                        <p:tav tm="0">
                                          <p:val>
                                            <p:strVal val="#ppt_x"/>
                                          </p:val>
                                        </p:tav>
                                        <p:tav tm="100000">
                                          <p:val>
                                            <p:strVal val="#ppt_x"/>
                                          </p:val>
                                        </p:tav>
                                      </p:tavLst>
                                    </p:anim>
                                    <p:anim calcmode="lin" valueType="num">
                                      <p:cBhvr>
                                        <p:cTn id="42" dur="5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23" presetClass="entr" presetSubtype="32"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strVal val="4*#ppt_w"/>
                                          </p:val>
                                        </p:tav>
                                        <p:tav tm="100000">
                                          <p:val>
                                            <p:strVal val="#ppt_w"/>
                                          </p:val>
                                        </p:tav>
                                      </p:tavLst>
                                    </p:anim>
                                    <p:anim calcmode="lin" valueType="num">
                                      <p:cBhvr>
                                        <p:cTn id="47"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s-ES_tradnl" smtClean="0"/>
              <a:t>Pasivo Ed</a:t>
            </a:r>
            <a:r>
              <a:rPr lang="es-ES_tradnl" altLang="ja-JP" smtClean="0">
                <a:ea typeface="ＭＳ Ｐゴシック" pitchFamily="34" charset="-128"/>
              </a:rPr>
              <a:t>áfico - Erosión de suelos</a:t>
            </a:r>
            <a:endParaRPr lang="es-ES_tradnl" smtClean="0"/>
          </a:p>
        </p:txBody>
      </p:sp>
      <p:grpSp>
        <p:nvGrpSpPr>
          <p:cNvPr id="16387" name="Group 8"/>
          <p:cNvGrpSpPr>
            <a:grpSpLocks/>
          </p:cNvGrpSpPr>
          <p:nvPr/>
        </p:nvGrpSpPr>
        <p:grpSpPr bwMode="auto">
          <a:xfrm>
            <a:off x="7167563" y="484188"/>
            <a:ext cx="1797050" cy="385762"/>
            <a:chOff x="3408" y="996"/>
            <a:chExt cx="1399" cy="295"/>
          </a:xfrm>
        </p:grpSpPr>
        <p:sp>
          <p:nvSpPr>
            <p:cNvPr id="47113" name="AutoShape 9"/>
            <p:cNvSpPr>
              <a:spLocks noChangeArrowheads="1"/>
            </p:cNvSpPr>
            <p:nvPr/>
          </p:nvSpPr>
          <p:spPr bwMode="auto">
            <a:xfrm>
              <a:off x="3408" y="996"/>
              <a:ext cx="1399" cy="295"/>
            </a:xfrm>
            <a:prstGeom prst="roundRect">
              <a:avLst>
                <a:gd name="adj" fmla="val 16667"/>
              </a:avLst>
            </a:prstGeom>
            <a:solidFill>
              <a:srgbClr val="FF0000"/>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16396" name="Rectangle 10"/>
            <p:cNvSpPr>
              <a:spLocks noChangeArrowheads="1"/>
            </p:cNvSpPr>
            <p:nvPr/>
          </p:nvSpPr>
          <p:spPr bwMode="auto">
            <a:xfrm>
              <a:off x="3480" y="1075"/>
              <a:ext cx="1258" cy="137"/>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s-ES_tradnl" sz="1300" i="1">
                  <a:solidFill>
                    <a:schemeClr val="bg1"/>
                  </a:solidFill>
                </a:rPr>
                <a:t>Campaña 2007/ 2008</a:t>
              </a:r>
            </a:p>
          </p:txBody>
        </p:sp>
      </p:grpSp>
      <p:pic>
        <p:nvPicPr>
          <p:cNvPr id="16388" name="Picture 45"/>
          <p:cNvPicPr>
            <a:picLocks noChangeAspect="1" noChangeArrowheads="1"/>
          </p:cNvPicPr>
          <p:nvPr/>
        </p:nvPicPr>
        <p:blipFill>
          <a:blip r:embed="rId3"/>
          <a:srcRect/>
          <a:stretch>
            <a:fillRect/>
          </a:stretch>
        </p:blipFill>
        <p:spPr bwMode="auto">
          <a:xfrm>
            <a:off x="179388" y="1871663"/>
            <a:ext cx="4324350" cy="4581525"/>
          </a:xfrm>
          <a:prstGeom prst="rect">
            <a:avLst/>
          </a:prstGeom>
          <a:noFill/>
          <a:ln w="9525">
            <a:noFill/>
            <a:miter lim="800000"/>
            <a:headEnd/>
            <a:tailEnd/>
          </a:ln>
        </p:spPr>
      </p:pic>
      <p:sp>
        <p:nvSpPr>
          <p:cNvPr id="16389" name="Freeform 35"/>
          <p:cNvSpPr>
            <a:spLocks/>
          </p:cNvSpPr>
          <p:nvPr/>
        </p:nvSpPr>
        <p:spPr bwMode="auto">
          <a:xfrm>
            <a:off x="327025" y="2025650"/>
            <a:ext cx="4029075" cy="641350"/>
          </a:xfrm>
          <a:custGeom>
            <a:avLst/>
            <a:gdLst>
              <a:gd name="T0" fmla="*/ 41275 w 2538"/>
              <a:gd name="T1" fmla="*/ 0 h 311"/>
              <a:gd name="T2" fmla="*/ 0 w 2538"/>
              <a:gd name="T3" fmla="*/ 53618 h 311"/>
              <a:gd name="T4" fmla="*/ 0 w 2538"/>
              <a:gd name="T5" fmla="*/ 641350 h 311"/>
              <a:gd name="T6" fmla="*/ 4029075 w 2538"/>
              <a:gd name="T7" fmla="*/ 641350 h 311"/>
              <a:gd name="T8" fmla="*/ 4029075 w 2538"/>
              <a:gd name="T9" fmla="*/ 53618 h 311"/>
              <a:gd name="T10" fmla="*/ 3987800 w 2538"/>
              <a:gd name="T11" fmla="*/ 0 h 311"/>
              <a:gd name="T12" fmla="*/ 41275 w 2538"/>
              <a:gd name="T13" fmla="*/ 0 h 311"/>
              <a:gd name="T14" fmla="*/ 0 60000 65536"/>
              <a:gd name="T15" fmla="*/ 0 60000 65536"/>
              <a:gd name="T16" fmla="*/ 0 60000 65536"/>
              <a:gd name="T17" fmla="*/ 0 60000 65536"/>
              <a:gd name="T18" fmla="*/ 0 60000 65536"/>
              <a:gd name="T19" fmla="*/ 0 60000 65536"/>
              <a:gd name="T20" fmla="*/ 0 60000 65536"/>
              <a:gd name="T21" fmla="*/ 0 w 2538"/>
              <a:gd name="T22" fmla="*/ 0 h 311"/>
              <a:gd name="T23" fmla="*/ 2538 w 2538"/>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8" h="311">
                <a:moveTo>
                  <a:pt x="26" y="0"/>
                </a:moveTo>
                <a:cubicBezTo>
                  <a:pt x="12" y="0"/>
                  <a:pt x="0" y="12"/>
                  <a:pt x="0" y="26"/>
                </a:cubicBezTo>
                <a:lnTo>
                  <a:pt x="0" y="311"/>
                </a:lnTo>
                <a:lnTo>
                  <a:pt x="2538" y="311"/>
                </a:lnTo>
                <a:lnTo>
                  <a:pt x="2538" y="26"/>
                </a:lnTo>
                <a:cubicBezTo>
                  <a:pt x="2538" y="12"/>
                  <a:pt x="2526" y="0"/>
                  <a:pt x="2512" y="0"/>
                </a:cubicBezTo>
                <a:lnTo>
                  <a:pt x="26" y="0"/>
                </a:lnTo>
                <a:close/>
              </a:path>
            </a:pathLst>
          </a:custGeom>
          <a:solidFill>
            <a:srgbClr val="103C6D"/>
          </a:solidFill>
          <a:ln w="0">
            <a:noFill/>
            <a:round/>
            <a:headEnd/>
            <a:tailEnd/>
          </a:ln>
        </p:spPr>
        <p:txBody>
          <a:bodyPr/>
          <a:lstStyle/>
          <a:p>
            <a:pPr algn="ctr"/>
            <a:endParaRPr lang="es-ES"/>
          </a:p>
        </p:txBody>
      </p:sp>
      <p:sp>
        <p:nvSpPr>
          <p:cNvPr id="16390" name="Text Box 29"/>
          <p:cNvSpPr txBox="1">
            <a:spLocks noChangeArrowheads="1"/>
          </p:cNvSpPr>
          <p:nvPr/>
        </p:nvSpPr>
        <p:spPr bwMode="auto">
          <a:xfrm>
            <a:off x="468313" y="2101850"/>
            <a:ext cx="3252787" cy="488950"/>
          </a:xfrm>
          <a:prstGeom prst="rect">
            <a:avLst/>
          </a:prstGeom>
          <a:noFill/>
          <a:ln w="9525">
            <a:noFill/>
            <a:miter lim="800000"/>
            <a:headEnd/>
            <a:tailEnd/>
          </a:ln>
        </p:spPr>
        <p:txBody>
          <a:bodyPr wrap="none" lIns="0" tIns="0" rIns="0" bIns="0" anchor="ctr">
            <a:spAutoFit/>
          </a:bodyPr>
          <a:lstStyle/>
          <a:p>
            <a:r>
              <a:rPr lang="es-AR" sz="1600" b="0">
                <a:solidFill>
                  <a:schemeClr val="bg1"/>
                </a:solidFill>
              </a:rPr>
              <a:t>Pérdida de suelos originada en el</a:t>
            </a:r>
            <a:br>
              <a:rPr lang="es-AR" sz="1600" b="0">
                <a:solidFill>
                  <a:schemeClr val="bg1"/>
                </a:solidFill>
              </a:rPr>
            </a:br>
            <a:r>
              <a:rPr lang="es-AR" sz="1600" b="0">
                <a:solidFill>
                  <a:schemeClr val="bg1"/>
                </a:solidFill>
              </a:rPr>
              <a:t>monocultivo de soja en nuestro país</a:t>
            </a:r>
            <a:endParaRPr lang="es-ES" sz="1600" b="0">
              <a:solidFill>
                <a:schemeClr val="bg1"/>
              </a:solidFill>
            </a:endParaRPr>
          </a:p>
        </p:txBody>
      </p:sp>
      <p:sp>
        <p:nvSpPr>
          <p:cNvPr id="944164" name="Text Box 36"/>
          <p:cNvSpPr txBox="1">
            <a:spLocks noChangeArrowheads="1"/>
          </p:cNvSpPr>
          <p:nvPr/>
        </p:nvSpPr>
        <p:spPr bwMode="auto">
          <a:xfrm>
            <a:off x="395288" y="2847975"/>
            <a:ext cx="3851275" cy="3179763"/>
          </a:xfrm>
          <a:prstGeom prst="rect">
            <a:avLst/>
          </a:prstGeom>
          <a:noFill/>
          <a:ln w="9525">
            <a:noFill/>
            <a:miter lim="800000"/>
            <a:headEnd/>
            <a:tailEnd/>
          </a:ln>
        </p:spPr>
        <p:txBody>
          <a:bodyPr lIns="0" tIns="0" rIns="0" bIns="0">
            <a:spAutoFit/>
          </a:bodyPr>
          <a:lstStyle/>
          <a:p>
            <a:pPr marL="266700" indent="-266700">
              <a:lnSpc>
                <a:spcPct val="90000"/>
              </a:lnSpc>
              <a:spcBef>
                <a:spcPct val="60000"/>
              </a:spcBef>
              <a:buSzPct val="130000"/>
              <a:buFontTx/>
              <a:buBlip>
                <a:blip r:embed="rId4"/>
              </a:buBlip>
              <a:tabLst>
                <a:tab pos="3771900" algn="r"/>
              </a:tabLst>
            </a:pPr>
            <a:r>
              <a:rPr lang="es-ES" sz="1800" b="0"/>
              <a:t>Valor promedio	</a:t>
            </a:r>
            <a:r>
              <a:rPr lang="es-ES" sz="1800" i="1">
                <a:solidFill>
                  <a:srgbClr val="103C6D"/>
                </a:solidFill>
              </a:rPr>
              <a:t>25 t/ ha</a:t>
            </a:r>
          </a:p>
          <a:p>
            <a:pPr marL="266700" indent="-266700">
              <a:lnSpc>
                <a:spcPct val="90000"/>
              </a:lnSpc>
              <a:spcBef>
                <a:spcPct val="60000"/>
              </a:spcBef>
              <a:buSzPct val="130000"/>
              <a:buFontTx/>
              <a:buBlip>
                <a:blip r:embed="rId4"/>
              </a:buBlip>
              <a:tabLst>
                <a:tab pos="3771900" algn="r"/>
              </a:tabLst>
            </a:pPr>
            <a:r>
              <a:rPr lang="es-AR" sz="1800" b="0"/>
              <a:t>Tolerancia máxima</a:t>
            </a:r>
            <a:r>
              <a:rPr lang="es-AR" sz="1800" i="1">
                <a:solidFill>
                  <a:srgbClr val="103C6D"/>
                </a:solidFill>
              </a:rPr>
              <a:t>	5 t/ ha</a:t>
            </a:r>
          </a:p>
          <a:p>
            <a:pPr marL="266700" indent="-266700">
              <a:lnSpc>
                <a:spcPct val="90000"/>
              </a:lnSpc>
              <a:spcBef>
                <a:spcPct val="60000"/>
              </a:spcBef>
              <a:buSzPct val="130000"/>
              <a:buFontTx/>
              <a:buBlip>
                <a:blip r:embed="rId4"/>
              </a:buBlip>
              <a:tabLst>
                <a:tab pos="3771900" algn="r"/>
              </a:tabLst>
            </a:pPr>
            <a:r>
              <a:rPr lang="es-AR" sz="1800">
                <a:solidFill>
                  <a:srgbClr val="FF0000"/>
                </a:solidFill>
              </a:rPr>
              <a:t>Pérdida</a:t>
            </a:r>
            <a:r>
              <a:rPr lang="es-AR" sz="1800" b="0">
                <a:solidFill>
                  <a:srgbClr val="FF0000"/>
                </a:solidFill>
              </a:rPr>
              <a:t>	 </a:t>
            </a:r>
            <a:r>
              <a:rPr lang="es-AR" sz="1800" i="1">
                <a:solidFill>
                  <a:srgbClr val="FF0000"/>
                </a:solidFill>
              </a:rPr>
              <a:t>20 t/ ha</a:t>
            </a:r>
            <a:endParaRPr lang="es-AR" sz="1800" b="0"/>
          </a:p>
          <a:p>
            <a:pPr marL="266700" indent="-266700">
              <a:lnSpc>
                <a:spcPct val="90000"/>
              </a:lnSpc>
              <a:spcBef>
                <a:spcPct val="60000"/>
              </a:spcBef>
              <a:buSzPct val="130000"/>
              <a:buFontTx/>
              <a:buBlip>
                <a:blip r:embed="rId4"/>
              </a:buBlip>
              <a:tabLst>
                <a:tab pos="3771900" algn="r"/>
              </a:tabLst>
            </a:pPr>
            <a:endParaRPr lang="es-AR" altLang="ja-JP" sz="1800" b="0">
              <a:ea typeface="ＭＳ Ｐゴシック" pitchFamily="34" charset="-128"/>
            </a:endParaRPr>
          </a:p>
          <a:p>
            <a:pPr marL="266700" indent="-266700">
              <a:lnSpc>
                <a:spcPct val="90000"/>
              </a:lnSpc>
              <a:spcBef>
                <a:spcPct val="60000"/>
              </a:spcBef>
              <a:buSzPct val="130000"/>
              <a:buFontTx/>
              <a:buBlip>
                <a:blip r:embed="rId4"/>
              </a:buBlip>
              <a:tabLst>
                <a:tab pos="3771900" algn="r"/>
              </a:tabLst>
            </a:pPr>
            <a:r>
              <a:rPr lang="es-AR" altLang="ja-JP" sz="1800" b="0">
                <a:ea typeface="ＭＳ Ｐゴシック" pitchFamily="34" charset="-128"/>
              </a:rPr>
              <a:t>Área Sembrada</a:t>
            </a:r>
            <a:r>
              <a:rPr lang="es-AR" altLang="ja-JP" sz="1800" b="0" baseline="30000">
                <a:ea typeface="ＭＳ Ｐゴシック" pitchFamily="34" charset="-128"/>
              </a:rPr>
              <a:t>1)</a:t>
            </a:r>
            <a:r>
              <a:rPr lang="es-AR" sz="1800" i="1">
                <a:solidFill>
                  <a:srgbClr val="103C6D"/>
                </a:solidFill>
              </a:rPr>
              <a:t>	8.000.000 ha</a:t>
            </a:r>
          </a:p>
          <a:p>
            <a:pPr marL="266700" indent="-266700">
              <a:lnSpc>
                <a:spcPct val="90000"/>
              </a:lnSpc>
              <a:spcBef>
                <a:spcPct val="60000"/>
              </a:spcBef>
              <a:buSzPct val="130000"/>
              <a:buFontTx/>
              <a:buBlip>
                <a:blip r:embed="rId4"/>
              </a:buBlip>
              <a:tabLst>
                <a:tab pos="3771900" algn="r"/>
              </a:tabLst>
            </a:pPr>
            <a:endParaRPr lang="es-AR" altLang="ja-JP" sz="2000" b="0">
              <a:solidFill>
                <a:srgbClr val="FF0000"/>
              </a:solidFill>
              <a:ea typeface="ＭＳ Ｐゴシック" pitchFamily="34" charset="-128"/>
            </a:endParaRPr>
          </a:p>
          <a:p>
            <a:pPr marL="266700" indent="-266700">
              <a:lnSpc>
                <a:spcPct val="90000"/>
              </a:lnSpc>
              <a:spcBef>
                <a:spcPct val="60000"/>
              </a:spcBef>
              <a:buSzPct val="130000"/>
              <a:buFontTx/>
              <a:buBlip>
                <a:blip r:embed="rId4"/>
              </a:buBlip>
              <a:tabLst>
                <a:tab pos="3771900" algn="r"/>
              </a:tabLst>
            </a:pPr>
            <a:r>
              <a:rPr lang="es-AR" altLang="ja-JP" sz="2000" b="0">
                <a:solidFill>
                  <a:srgbClr val="FF0000"/>
                </a:solidFill>
                <a:ea typeface="ＭＳ Ｐゴシック" pitchFamily="34" charset="-128"/>
              </a:rPr>
              <a:t>Pérdida total</a:t>
            </a:r>
            <a:r>
              <a:rPr lang="es-AR" sz="2000" i="1">
                <a:solidFill>
                  <a:srgbClr val="FF0000"/>
                </a:solidFill>
              </a:rPr>
              <a:t>	160.000.000 t</a:t>
            </a:r>
            <a:endParaRPr lang="es-AR" sz="1800" b="0"/>
          </a:p>
          <a:p>
            <a:pPr marL="266700" indent="-266700">
              <a:lnSpc>
                <a:spcPct val="90000"/>
              </a:lnSpc>
              <a:spcBef>
                <a:spcPct val="60000"/>
              </a:spcBef>
              <a:buSzPct val="130000"/>
              <a:buFontTx/>
              <a:buBlip>
                <a:blip r:embed="rId4"/>
              </a:buBlip>
              <a:tabLst>
                <a:tab pos="3771900" algn="r"/>
              </a:tabLst>
            </a:pPr>
            <a:r>
              <a:rPr lang="es-AR" altLang="ja-JP" sz="1600" b="0">
                <a:ea typeface="ＭＳ Ｐゴシック" pitchFamily="34" charset="-128"/>
              </a:rPr>
              <a:t>Valor del suelo perdido</a:t>
            </a:r>
            <a:r>
              <a:rPr lang="es-AR" sz="1600" i="1">
                <a:solidFill>
                  <a:srgbClr val="103C6D"/>
                </a:solidFill>
              </a:rPr>
              <a:t>	USD 5,33 t</a:t>
            </a:r>
            <a:endParaRPr lang="es-ES" sz="1800" i="1">
              <a:solidFill>
                <a:srgbClr val="103C6D"/>
              </a:solidFill>
            </a:endParaRPr>
          </a:p>
        </p:txBody>
      </p:sp>
      <p:grpSp>
        <p:nvGrpSpPr>
          <p:cNvPr id="3" name="Group 62"/>
          <p:cNvGrpSpPr>
            <a:grpSpLocks/>
          </p:cNvGrpSpPr>
          <p:nvPr/>
        </p:nvGrpSpPr>
        <p:grpSpPr bwMode="auto">
          <a:xfrm>
            <a:off x="4713288" y="3381375"/>
            <a:ext cx="4202112" cy="581025"/>
            <a:chOff x="2969" y="2130"/>
            <a:chExt cx="2647" cy="366"/>
          </a:xfrm>
        </p:grpSpPr>
        <p:pic>
          <p:nvPicPr>
            <p:cNvPr id="16393" name="Picture 56" descr="us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69" y="2233"/>
              <a:ext cx="576" cy="263"/>
            </a:xfrm>
            <a:prstGeom prst="rect">
              <a:avLst/>
            </a:prstGeom>
            <a:noFill/>
            <a:ln w="9525">
              <a:noFill/>
              <a:miter lim="800000"/>
              <a:headEnd/>
              <a:tailEnd/>
            </a:ln>
          </p:spPr>
        </p:pic>
        <p:pic>
          <p:nvPicPr>
            <p:cNvPr id="16394" name="Picture 59" descr="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77" y="2130"/>
              <a:ext cx="2039" cy="366"/>
            </a:xfrm>
            <a:prstGeom prst="rect">
              <a:avLst/>
            </a:prstGeom>
            <a:noFill/>
            <a:ln w="9525">
              <a:noFill/>
              <a:miter lim="800000"/>
              <a:headEnd/>
              <a:tailEnd/>
            </a:ln>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4164">
                                            <p:txEl>
                                              <p:pRg st="0" end="0"/>
                                            </p:txEl>
                                          </p:spTgt>
                                        </p:tgtEl>
                                        <p:attrNameLst>
                                          <p:attrName>style.visibility</p:attrName>
                                        </p:attrNameLst>
                                      </p:cBhvr>
                                      <p:to>
                                        <p:strVal val="visible"/>
                                      </p:to>
                                    </p:set>
                                    <p:animEffect transition="in" filter="fade">
                                      <p:cBhvr>
                                        <p:cTn id="7" dur="500"/>
                                        <p:tgtEl>
                                          <p:spTgt spid="944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4164">
                                            <p:txEl>
                                              <p:pRg st="1" end="1"/>
                                            </p:txEl>
                                          </p:spTgt>
                                        </p:tgtEl>
                                        <p:attrNameLst>
                                          <p:attrName>style.visibility</p:attrName>
                                        </p:attrNameLst>
                                      </p:cBhvr>
                                      <p:to>
                                        <p:strVal val="visible"/>
                                      </p:to>
                                    </p:set>
                                    <p:animEffect transition="in" filter="fade">
                                      <p:cBhvr>
                                        <p:cTn id="12" dur="500"/>
                                        <p:tgtEl>
                                          <p:spTgt spid="944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4164">
                                            <p:txEl>
                                              <p:pRg st="2" end="2"/>
                                            </p:txEl>
                                          </p:spTgt>
                                        </p:tgtEl>
                                        <p:attrNameLst>
                                          <p:attrName>style.visibility</p:attrName>
                                        </p:attrNameLst>
                                      </p:cBhvr>
                                      <p:to>
                                        <p:strVal val="visible"/>
                                      </p:to>
                                    </p:set>
                                    <p:animEffect transition="in" filter="fade">
                                      <p:cBhvr>
                                        <p:cTn id="17" dur="500"/>
                                        <p:tgtEl>
                                          <p:spTgt spid="944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4164">
                                            <p:txEl>
                                              <p:pRg st="4" end="4"/>
                                            </p:txEl>
                                          </p:spTgt>
                                        </p:tgtEl>
                                        <p:attrNameLst>
                                          <p:attrName>style.visibility</p:attrName>
                                        </p:attrNameLst>
                                      </p:cBhvr>
                                      <p:to>
                                        <p:strVal val="visible"/>
                                      </p:to>
                                    </p:set>
                                    <p:animEffect transition="in" filter="fade">
                                      <p:cBhvr>
                                        <p:cTn id="22" dur="500"/>
                                        <p:tgtEl>
                                          <p:spTgt spid="94416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4164">
                                            <p:txEl>
                                              <p:pRg st="6" end="6"/>
                                            </p:txEl>
                                          </p:spTgt>
                                        </p:tgtEl>
                                        <p:attrNameLst>
                                          <p:attrName>style.visibility</p:attrName>
                                        </p:attrNameLst>
                                      </p:cBhvr>
                                      <p:to>
                                        <p:strVal val="visible"/>
                                      </p:to>
                                    </p:set>
                                    <p:animEffect transition="in" filter="fade">
                                      <p:cBhvr>
                                        <p:cTn id="27" dur="500"/>
                                        <p:tgtEl>
                                          <p:spTgt spid="94416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44164">
                                            <p:txEl>
                                              <p:pRg st="7" end="7"/>
                                            </p:txEl>
                                          </p:spTgt>
                                        </p:tgtEl>
                                        <p:attrNameLst>
                                          <p:attrName>style.visibility</p:attrName>
                                        </p:attrNameLst>
                                      </p:cBhvr>
                                      <p:to>
                                        <p:strVal val="visible"/>
                                      </p:to>
                                    </p:set>
                                    <p:animEffect transition="in" filter="fade">
                                      <p:cBhvr>
                                        <p:cTn id="32" dur="500"/>
                                        <p:tgtEl>
                                          <p:spTgt spid="944164">
                                            <p:txEl>
                                              <p:pRg st="7" end="7"/>
                                            </p:txEl>
                                          </p:spTgt>
                                        </p:tgtEl>
                                      </p:cBhvr>
                                    </p:animEffect>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strVal val="4*#ppt_w"/>
                                          </p:val>
                                        </p:tav>
                                        <p:tav tm="100000">
                                          <p:val>
                                            <p:strVal val="#ppt_w"/>
                                          </p:val>
                                        </p:tav>
                                      </p:tavLst>
                                    </p:anim>
                                    <p:anim calcmode="lin" valueType="num">
                                      <p:cBhvr>
                                        <p:cTn id="37"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6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s-ES_tradnl" smtClean="0"/>
              <a:t>Pasivo Ed</a:t>
            </a:r>
            <a:r>
              <a:rPr lang="es-ES_tradnl" altLang="ja-JP" smtClean="0">
                <a:ea typeface="ＭＳ Ｐゴシック" pitchFamily="34" charset="-128"/>
              </a:rPr>
              <a:t>áfico - Extracción de nutrientes</a:t>
            </a:r>
            <a:endParaRPr lang="es-ES_tradnl" smtClean="0"/>
          </a:p>
        </p:txBody>
      </p:sp>
      <p:grpSp>
        <p:nvGrpSpPr>
          <p:cNvPr id="4100" name="Group 28"/>
          <p:cNvGrpSpPr>
            <a:grpSpLocks/>
          </p:cNvGrpSpPr>
          <p:nvPr/>
        </p:nvGrpSpPr>
        <p:grpSpPr bwMode="auto">
          <a:xfrm>
            <a:off x="7167563" y="484188"/>
            <a:ext cx="1797050" cy="385762"/>
            <a:chOff x="3408" y="996"/>
            <a:chExt cx="1399" cy="295"/>
          </a:xfrm>
        </p:grpSpPr>
        <p:sp>
          <p:nvSpPr>
            <p:cNvPr id="49181" name="AutoShape 29"/>
            <p:cNvSpPr>
              <a:spLocks noChangeArrowheads="1"/>
            </p:cNvSpPr>
            <p:nvPr/>
          </p:nvSpPr>
          <p:spPr bwMode="auto">
            <a:xfrm>
              <a:off x="3408" y="996"/>
              <a:ext cx="1399" cy="295"/>
            </a:xfrm>
            <a:prstGeom prst="roundRect">
              <a:avLst>
                <a:gd name="adj" fmla="val 16667"/>
              </a:avLst>
            </a:prstGeom>
            <a:solidFill>
              <a:srgbClr val="FF0000"/>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4113" name="Rectangle 30"/>
            <p:cNvSpPr>
              <a:spLocks noChangeArrowheads="1"/>
            </p:cNvSpPr>
            <p:nvPr/>
          </p:nvSpPr>
          <p:spPr bwMode="auto">
            <a:xfrm>
              <a:off x="3480" y="1075"/>
              <a:ext cx="1258" cy="137"/>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s-ES_tradnl" sz="1300" i="1">
                  <a:solidFill>
                    <a:schemeClr val="bg1"/>
                  </a:solidFill>
                </a:rPr>
                <a:t>Campaña 2007/ 2008</a:t>
              </a:r>
            </a:p>
          </p:txBody>
        </p:sp>
      </p:grpSp>
      <p:pic>
        <p:nvPicPr>
          <p:cNvPr id="4101" name="Picture 39"/>
          <p:cNvPicPr>
            <a:picLocks noChangeAspect="1" noChangeArrowheads="1"/>
          </p:cNvPicPr>
          <p:nvPr/>
        </p:nvPicPr>
        <p:blipFill>
          <a:blip r:embed="rId3"/>
          <a:srcRect/>
          <a:stretch>
            <a:fillRect/>
          </a:stretch>
        </p:blipFill>
        <p:spPr bwMode="auto">
          <a:xfrm>
            <a:off x="1673225" y="2147888"/>
            <a:ext cx="5797550" cy="3441700"/>
          </a:xfrm>
          <a:prstGeom prst="rect">
            <a:avLst/>
          </a:prstGeom>
          <a:noFill/>
          <a:ln w="9525">
            <a:noFill/>
            <a:miter lim="800000"/>
            <a:headEnd/>
            <a:tailEnd/>
          </a:ln>
        </p:spPr>
      </p:pic>
      <p:graphicFrame>
        <p:nvGraphicFramePr>
          <p:cNvPr id="18" name="Object 40"/>
          <p:cNvGraphicFramePr>
            <a:graphicFrameLocks noChangeAspect="1"/>
          </p:cNvGraphicFramePr>
          <p:nvPr/>
        </p:nvGraphicFramePr>
        <p:xfrm>
          <a:off x="2047875" y="2828925"/>
          <a:ext cx="5000625" cy="2571750"/>
        </p:xfrm>
        <a:graphic>
          <a:graphicData uri="http://schemas.openxmlformats.org/drawingml/2006/chart">
            <c:chart xmlns:c="http://schemas.openxmlformats.org/drawingml/2006/chart" xmlns:r="http://schemas.openxmlformats.org/officeDocument/2006/relationships" r:id="rId4"/>
          </a:graphicData>
        </a:graphic>
      </p:graphicFrame>
      <p:sp>
        <p:nvSpPr>
          <p:cNvPr id="4102" name="Line 41"/>
          <p:cNvSpPr>
            <a:spLocks noChangeShapeType="1"/>
          </p:cNvSpPr>
          <p:nvPr/>
        </p:nvSpPr>
        <p:spPr bwMode="auto">
          <a:xfrm>
            <a:off x="3421063" y="3462338"/>
            <a:ext cx="609600" cy="0"/>
          </a:xfrm>
          <a:prstGeom prst="line">
            <a:avLst/>
          </a:prstGeom>
          <a:noFill/>
          <a:ln w="19050">
            <a:solidFill>
              <a:schemeClr val="bg2"/>
            </a:solidFill>
            <a:prstDash val="dash"/>
            <a:round/>
            <a:headEnd/>
            <a:tailEnd/>
          </a:ln>
        </p:spPr>
        <p:txBody>
          <a:bodyPr/>
          <a:lstStyle/>
          <a:p>
            <a:endParaRPr lang="es-AR"/>
          </a:p>
        </p:txBody>
      </p:sp>
      <p:pic>
        <p:nvPicPr>
          <p:cNvPr id="4103" name="Picture 42" descr="Ficha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0850" y="2300288"/>
            <a:ext cx="1254125" cy="787400"/>
          </a:xfrm>
          <a:prstGeom prst="rect">
            <a:avLst/>
          </a:prstGeom>
          <a:noFill/>
          <a:ln w="9525">
            <a:noFill/>
            <a:miter lim="800000"/>
            <a:headEnd/>
            <a:tailEnd/>
          </a:ln>
        </p:spPr>
      </p:pic>
      <p:sp>
        <p:nvSpPr>
          <p:cNvPr id="4104" name="Rectangle 43"/>
          <p:cNvSpPr>
            <a:spLocks noChangeArrowheads="1"/>
          </p:cNvSpPr>
          <p:nvPr/>
        </p:nvSpPr>
        <p:spPr bwMode="auto">
          <a:xfrm>
            <a:off x="5735638" y="2579688"/>
            <a:ext cx="847725" cy="228600"/>
          </a:xfrm>
          <a:prstGeom prst="rect">
            <a:avLst/>
          </a:prstGeom>
          <a:noFill/>
          <a:ln w="9525">
            <a:noFill/>
            <a:miter lim="800000"/>
            <a:headEnd/>
            <a:tailEnd/>
          </a:ln>
        </p:spPr>
        <p:txBody>
          <a:bodyPr wrap="none" lIns="0" tIns="0" rIns="0" bIns="0" anchor="ctr">
            <a:spAutoFit/>
          </a:bodyPr>
          <a:lstStyle/>
          <a:p>
            <a:pPr algn="ctr"/>
            <a:r>
              <a:rPr lang="es-ES" sz="1500">
                <a:solidFill>
                  <a:srgbClr val="FF0000"/>
                </a:solidFill>
              </a:rPr>
              <a:t>1.761.600</a:t>
            </a:r>
          </a:p>
        </p:txBody>
      </p:sp>
      <p:sp>
        <p:nvSpPr>
          <p:cNvPr id="4105" name="Line 44"/>
          <p:cNvSpPr>
            <a:spLocks noChangeShapeType="1"/>
          </p:cNvSpPr>
          <p:nvPr/>
        </p:nvSpPr>
        <p:spPr bwMode="auto">
          <a:xfrm>
            <a:off x="5054600" y="3140075"/>
            <a:ext cx="609600" cy="0"/>
          </a:xfrm>
          <a:prstGeom prst="line">
            <a:avLst/>
          </a:prstGeom>
          <a:noFill/>
          <a:ln w="19050">
            <a:solidFill>
              <a:schemeClr val="bg2"/>
            </a:solidFill>
            <a:prstDash val="dash"/>
            <a:round/>
            <a:headEnd/>
            <a:tailEnd/>
          </a:ln>
        </p:spPr>
        <p:txBody>
          <a:bodyPr/>
          <a:lstStyle/>
          <a:p>
            <a:endParaRPr lang="es-AR"/>
          </a:p>
        </p:txBody>
      </p:sp>
      <p:pic>
        <p:nvPicPr>
          <p:cNvPr id="4106" name="Picture 45" descr="Soprt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33525" y="1989138"/>
            <a:ext cx="2822575" cy="508000"/>
          </a:xfrm>
          <a:prstGeom prst="rect">
            <a:avLst/>
          </a:prstGeom>
          <a:noFill/>
          <a:ln w="9525">
            <a:noFill/>
            <a:miter lim="800000"/>
            <a:headEnd/>
            <a:tailEnd/>
          </a:ln>
        </p:spPr>
      </p:pic>
      <p:sp>
        <p:nvSpPr>
          <p:cNvPr id="4107" name="Rectangle 46"/>
          <p:cNvSpPr>
            <a:spLocks noChangeArrowheads="1"/>
          </p:cNvSpPr>
          <p:nvPr/>
        </p:nvSpPr>
        <p:spPr bwMode="auto">
          <a:xfrm>
            <a:off x="1924050" y="2128838"/>
            <a:ext cx="2043113" cy="228600"/>
          </a:xfrm>
          <a:prstGeom prst="rect">
            <a:avLst/>
          </a:prstGeom>
          <a:noFill/>
          <a:ln w="9525">
            <a:noFill/>
            <a:miter lim="800000"/>
            <a:headEnd/>
            <a:tailEnd/>
          </a:ln>
        </p:spPr>
        <p:txBody>
          <a:bodyPr wrap="none" lIns="0" tIns="0" rIns="0" bIns="0" anchor="ctr">
            <a:spAutoFit/>
          </a:bodyPr>
          <a:lstStyle/>
          <a:p>
            <a:r>
              <a:rPr lang="es-ES" sz="1500">
                <a:solidFill>
                  <a:schemeClr val="bg1"/>
                </a:solidFill>
              </a:rPr>
              <a:t>Extracción [toneladas]</a:t>
            </a:r>
          </a:p>
        </p:txBody>
      </p:sp>
      <p:grpSp>
        <p:nvGrpSpPr>
          <p:cNvPr id="3" name="Group 50"/>
          <p:cNvGrpSpPr>
            <a:grpSpLocks/>
          </p:cNvGrpSpPr>
          <p:nvPr/>
        </p:nvGrpSpPr>
        <p:grpSpPr bwMode="auto">
          <a:xfrm>
            <a:off x="1887538" y="5526088"/>
            <a:ext cx="5368925" cy="931862"/>
            <a:chOff x="1189" y="3481"/>
            <a:chExt cx="3382" cy="587"/>
          </a:xfrm>
        </p:grpSpPr>
        <p:pic>
          <p:nvPicPr>
            <p:cNvPr id="4109" name="Picture 38" descr="Desplegad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89" y="3481"/>
              <a:ext cx="3382" cy="587"/>
            </a:xfrm>
            <a:prstGeom prst="rect">
              <a:avLst/>
            </a:prstGeom>
            <a:noFill/>
            <a:ln w="9525">
              <a:noFill/>
              <a:miter lim="800000"/>
              <a:headEnd/>
              <a:tailEnd/>
            </a:ln>
          </p:spPr>
        </p:pic>
        <p:pic>
          <p:nvPicPr>
            <p:cNvPr id="4110" name="Picture 48" descr="us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88" y="3607"/>
              <a:ext cx="576" cy="263"/>
            </a:xfrm>
            <a:prstGeom prst="rect">
              <a:avLst/>
            </a:prstGeom>
            <a:noFill/>
            <a:ln w="9525">
              <a:noFill/>
              <a:miter lim="800000"/>
              <a:headEnd/>
              <a:tailEnd/>
            </a:ln>
          </p:spPr>
        </p:pic>
        <p:pic>
          <p:nvPicPr>
            <p:cNvPr id="4111" name="Picture 49" descr="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19" y="3549"/>
              <a:ext cx="2103" cy="333"/>
            </a:xfrm>
            <a:prstGeom prst="rect">
              <a:avLst/>
            </a:prstGeom>
            <a:noFill/>
            <a:ln w="9525">
              <a:noFill/>
              <a:miter lim="800000"/>
              <a:headEnd/>
              <a:tailEnd/>
            </a:ln>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5"/>
          <p:cNvSpPr>
            <a:spLocks noChangeArrowheads="1"/>
          </p:cNvSpPr>
          <p:nvPr/>
        </p:nvSpPr>
        <p:spPr bwMode="auto">
          <a:xfrm rot="19778528" flipH="1">
            <a:off x="3044825" y="1798638"/>
            <a:ext cx="2038350" cy="2720975"/>
          </a:xfrm>
          <a:prstGeom prst="homePlate">
            <a:avLst>
              <a:gd name="adj" fmla="val 100000"/>
            </a:avLst>
          </a:prstGeom>
          <a:gradFill rotWithShape="1">
            <a:gsLst>
              <a:gs pos="0">
                <a:schemeClr val="bg1">
                  <a:alpha val="0"/>
                </a:schemeClr>
              </a:gs>
              <a:gs pos="100000">
                <a:schemeClr val="hlink"/>
              </a:gs>
            </a:gsLst>
            <a:lin ang="0" scaled="1"/>
          </a:gradFill>
          <a:ln w="9525">
            <a:noFill/>
            <a:miter lim="800000"/>
            <a:headEnd/>
            <a:tailEnd/>
          </a:ln>
        </p:spPr>
        <p:txBody>
          <a:bodyPr wrap="none" anchor="ctr"/>
          <a:lstStyle/>
          <a:p>
            <a:endParaRPr lang="es-ES"/>
          </a:p>
        </p:txBody>
      </p:sp>
      <p:sp>
        <p:nvSpPr>
          <p:cNvPr id="17411" name="Rectangle 2"/>
          <p:cNvSpPr>
            <a:spLocks noGrp="1" noChangeArrowheads="1"/>
          </p:cNvSpPr>
          <p:nvPr>
            <p:ph type="title"/>
          </p:nvPr>
        </p:nvSpPr>
        <p:spPr/>
        <p:txBody>
          <a:bodyPr/>
          <a:lstStyle/>
          <a:p>
            <a:r>
              <a:rPr lang="es-ES_tradnl" smtClean="0"/>
              <a:t>La soja y el cambio clim</a:t>
            </a:r>
            <a:r>
              <a:rPr lang="es-ES_tradnl" altLang="ja-JP" smtClean="0">
                <a:ea typeface="ＭＳ Ｐゴシック" pitchFamily="34" charset="-128"/>
              </a:rPr>
              <a:t>ático</a:t>
            </a:r>
            <a:endParaRPr lang="es-ES_tradnl" smtClean="0"/>
          </a:p>
        </p:txBody>
      </p:sp>
      <p:pic>
        <p:nvPicPr>
          <p:cNvPr id="17412" name="Picture 4" descr="torta"/>
          <p:cNvPicPr>
            <a:picLocks noChangeAspect="1" noChangeArrowheads="1"/>
          </p:cNvPicPr>
          <p:nvPr/>
        </p:nvPicPr>
        <p:blipFill>
          <a:blip r:embed="rId3"/>
          <a:srcRect/>
          <a:stretch>
            <a:fillRect/>
          </a:stretch>
        </p:blipFill>
        <p:spPr bwMode="auto">
          <a:xfrm>
            <a:off x="1295400" y="2159000"/>
            <a:ext cx="3632200" cy="3632200"/>
          </a:xfrm>
          <a:prstGeom prst="rect">
            <a:avLst/>
          </a:prstGeom>
          <a:noFill/>
          <a:ln w="9525">
            <a:noFill/>
            <a:miter lim="800000"/>
            <a:headEnd/>
            <a:tailEnd/>
          </a:ln>
        </p:spPr>
      </p:pic>
      <p:sp>
        <p:nvSpPr>
          <p:cNvPr id="17413" name="Text Box 5"/>
          <p:cNvSpPr txBox="1">
            <a:spLocks noChangeArrowheads="1"/>
          </p:cNvSpPr>
          <p:nvPr/>
        </p:nvSpPr>
        <p:spPr bwMode="auto">
          <a:xfrm>
            <a:off x="3581400" y="3095625"/>
            <a:ext cx="482600" cy="288925"/>
          </a:xfrm>
          <a:prstGeom prst="rect">
            <a:avLst/>
          </a:prstGeom>
          <a:noFill/>
          <a:ln w="9525">
            <a:noFill/>
            <a:miter lim="800000"/>
            <a:headEnd/>
            <a:tailEnd/>
          </a:ln>
        </p:spPr>
        <p:txBody>
          <a:bodyPr wrap="none" lIns="0" tIns="0" rIns="0" bIns="0" anchor="ctr">
            <a:spAutoFit/>
          </a:bodyPr>
          <a:lstStyle/>
          <a:p>
            <a:r>
              <a:rPr lang="es-ES" sz="1900">
                <a:solidFill>
                  <a:schemeClr val="bg1"/>
                </a:solidFill>
              </a:rPr>
              <a:t>25%</a:t>
            </a:r>
          </a:p>
        </p:txBody>
      </p:sp>
      <p:sp>
        <p:nvSpPr>
          <p:cNvPr id="17414" name="Text Box 7"/>
          <p:cNvSpPr txBox="1">
            <a:spLocks noChangeArrowheads="1"/>
          </p:cNvSpPr>
          <p:nvPr/>
        </p:nvSpPr>
        <p:spPr bwMode="auto">
          <a:xfrm>
            <a:off x="3948113" y="2136775"/>
            <a:ext cx="2868612" cy="549275"/>
          </a:xfrm>
          <a:prstGeom prst="rect">
            <a:avLst/>
          </a:prstGeom>
          <a:noFill/>
          <a:ln w="9525" algn="ctr">
            <a:noFill/>
            <a:miter lim="800000"/>
            <a:headEnd/>
            <a:tailEnd/>
          </a:ln>
        </p:spPr>
        <p:txBody>
          <a:bodyPr lIns="0" tIns="0" rIns="0" bIns="0">
            <a:spAutoFit/>
          </a:bodyPr>
          <a:lstStyle/>
          <a:p>
            <a:pPr algn="ctr" eaLnBrk="0" hangingPunct="0">
              <a:lnSpc>
                <a:spcPct val="90000"/>
              </a:lnSpc>
            </a:pPr>
            <a:r>
              <a:rPr lang="es-ES" sz="2000" i="1">
                <a:solidFill>
                  <a:schemeClr val="accent2"/>
                </a:solidFill>
              </a:rPr>
              <a:t>Emisiones vinculadas</a:t>
            </a:r>
            <a:br>
              <a:rPr lang="es-ES" sz="2000" i="1">
                <a:solidFill>
                  <a:schemeClr val="accent2"/>
                </a:solidFill>
              </a:rPr>
            </a:br>
            <a:r>
              <a:rPr lang="es-ES" sz="2000" i="1">
                <a:solidFill>
                  <a:schemeClr val="accent2"/>
                </a:solidFill>
              </a:rPr>
              <a:t>a la Soja       </a:t>
            </a:r>
          </a:p>
        </p:txBody>
      </p:sp>
      <p:sp>
        <p:nvSpPr>
          <p:cNvPr id="17415" name="Rectangle 9"/>
          <p:cNvSpPr>
            <a:spLocks noChangeArrowheads="1"/>
          </p:cNvSpPr>
          <p:nvPr/>
        </p:nvSpPr>
        <p:spPr bwMode="auto">
          <a:xfrm>
            <a:off x="1828800" y="3883025"/>
            <a:ext cx="2133600" cy="882650"/>
          </a:xfrm>
          <a:prstGeom prst="rect">
            <a:avLst/>
          </a:prstGeom>
          <a:noFill/>
          <a:ln w="9525">
            <a:noFill/>
            <a:miter lim="800000"/>
            <a:headEnd/>
            <a:tailEnd/>
          </a:ln>
        </p:spPr>
        <p:txBody>
          <a:bodyPr lIns="0" tIns="0" rIns="0" bIns="0" anchor="ctr">
            <a:spAutoFit/>
          </a:bodyPr>
          <a:lstStyle/>
          <a:p>
            <a:pPr>
              <a:lnSpc>
                <a:spcPct val="90000"/>
              </a:lnSpc>
            </a:pPr>
            <a:r>
              <a:rPr lang="es-ES" sz="1600" i="1"/>
              <a:t>Emisiones</a:t>
            </a:r>
            <a:br>
              <a:rPr lang="es-ES" sz="1600" i="1"/>
            </a:br>
            <a:r>
              <a:rPr lang="es-ES" sz="1600" i="1"/>
              <a:t>de gases efecto invernadero -</a:t>
            </a:r>
            <a:br>
              <a:rPr lang="es-ES" sz="1600" i="1"/>
            </a:br>
            <a:r>
              <a:rPr lang="es-ES" sz="1600" b="0" i="1"/>
              <a:t>Sector agr</a:t>
            </a:r>
            <a:r>
              <a:rPr lang="es-ES" altLang="ja-JP" sz="1600" b="0" i="1">
                <a:ea typeface="ＭＳ Ｐゴシック" pitchFamily="34" charset="-128"/>
              </a:rPr>
              <a:t>ícola</a:t>
            </a:r>
            <a:endParaRPr lang="es-ES_tradnl" sz="1600" b="0" i="1"/>
          </a:p>
        </p:txBody>
      </p:sp>
      <p:sp>
        <p:nvSpPr>
          <p:cNvPr id="17416" name="Rectangle 11"/>
          <p:cNvSpPr>
            <a:spLocks noChangeArrowheads="1"/>
          </p:cNvSpPr>
          <p:nvPr/>
        </p:nvSpPr>
        <p:spPr bwMode="auto">
          <a:xfrm>
            <a:off x="4953000" y="3159125"/>
            <a:ext cx="2168525" cy="669925"/>
          </a:xfrm>
          <a:prstGeom prst="rect">
            <a:avLst/>
          </a:prstGeom>
          <a:noFill/>
          <a:ln w="9525">
            <a:noFill/>
            <a:miter lim="800000"/>
            <a:headEnd/>
            <a:tailEnd/>
          </a:ln>
        </p:spPr>
        <p:txBody>
          <a:bodyPr>
            <a:spAutoFit/>
          </a:bodyPr>
          <a:lstStyle/>
          <a:p>
            <a:r>
              <a:rPr lang="es-ES" sz="2400">
                <a:solidFill>
                  <a:srgbClr val="FF0000"/>
                </a:solidFill>
              </a:rPr>
              <a:t>+ 11,25 %</a:t>
            </a:r>
            <a:br>
              <a:rPr lang="es-ES" sz="2400">
                <a:solidFill>
                  <a:srgbClr val="FF0000"/>
                </a:solidFill>
              </a:rPr>
            </a:br>
            <a:r>
              <a:rPr lang="es-ES" sz="1400">
                <a:solidFill>
                  <a:srgbClr val="FF0000"/>
                </a:solidFill>
              </a:rPr>
              <a:t>crecimiento anual</a:t>
            </a:r>
            <a:endParaRPr lang="es-ES_tradnl" sz="1400">
              <a:solidFill>
                <a:srgbClr val="FF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s-ES" smtClean="0">
                <a:ea typeface="ＭＳ Ｐゴシック" pitchFamily="34" charset="-128"/>
              </a:rPr>
              <a:t>Servicios Ambientales - Secuestro de Carbono</a:t>
            </a:r>
            <a:r>
              <a:rPr lang="es-ES" sz="2400" smtClean="0"/>
              <a:t> </a:t>
            </a:r>
          </a:p>
        </p:txBody>
      </p:sp>
      <p:sp>
        <p:nvSpPr>
          <p:cNvPr id="5124" name="Rectangle 27"/>
          <p:cNvSpPr>
            <a:spLocks noChangeArrowheads="1"/>
          </p:cNvSpPr>
          <p:nvPr/>
        </p:nvSpPr>
        <p:spPr bwMode="auto">
          <a:xfrm>
            <a:off x="179388" y="1676400"/>
            <a:ext cx="8785225" cy="288925"/>
          </a:xfrm>
          <a:prstGeom prst="rect">
            <a:avLst/>
          </a:prstGeom>
          <a:noFill/>
          <a:ln w="9525">
            <a:noFill/>
            <a:miter lim="800000"/>
            <a:headEnd/>
            <a:tailEnd/>
          </a:ln>
        </p:spPr>
        <p:txBody>
          <a:bodyPr lIns="0" tIns="0" rIns="0" bIns="0">
            <a:spAutoFit/>
          </a:bodyPr>
          <a:lstStyle/>
          <a:p>
            <a:pPr eaLnBrk="0" hangingPunct="0">
              <a:lnSpc>
                <a:spcPct val="90000"/>
              </a:lnSpc>
            </a:pPr>
            <a:r>
              <a:rPr lang="es-ES" sz="2100" b="0">
                <a:solidFill>
                  <a:schemeClr val="accent2"/>
                </a:solidFill>
              </a:rPr>
              <a:t>Emisiones vinculadas al cultivo de trigo y soja [kg CO2e/ ha año]</a:t>
            </a:r>
            <a:endParaRPr lang="es-ES_tradnl" sz="2100" b="0">
              <a:solidFill>
                <a:schemeClr val="accent2"/>
              </a:solidFill>
            </a:endParaRPr>
          </a:p>
        </p:txBody>
      </p:sp>
      <p:grpSp>
        <p:nvGrpSpPr>
          <p:cNvPr id="5125" name="Group 32"/>
          <p:cNvGrpSpPr>
            <a:grpSpLocks/>
          </p:cNvGrpSpPr>
          <p:nvPr/>
        </p:nvGrpSpPr>
        <p:grpSpPr bwMode="auto">
          <a:xfrm>
            <a:off x="7167563" y="484188"/>
            <a:ext cx="1797050" cy="385762"/>
            <a:chOff x="3408" y="996"/>
            <a:chExt cx="1399" cy="295"/>
          </a:xfrm>
        </p:grpSpPr>
        <p:sp>
          <p:nvSpPr>
            <p:cNvPr id="57377" name="AutoShape 33"/>
            <p:cNvSpPr>
              <a:spLocks noChangeArrowheads="1"/>
            </p:cNvSpPr>
            <p:nvPr/>
          </p:nvSpPr>
          <p:spPr bwMode="auto">
            <a:xfrm>
              <a:off x="3408" y="996"/>
              <a:ext cx="1399" cy="295"/>
            </a:xfrm>
            <a:prstGeom prst="roundRect">
              <a:avLst>
                <a:gd name="adj" fmla="val 16667"/>
              </a:avLst>
            </a:prstGeom>
            <a:solidFill>
              <a:srgbClr val="FF0000"/>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5135" name="Rectangle 34"/>
            <p:cNvSpPr>
              <a:spLocks noChangeArrowheads="1"/>
            </p:cNvSpPr>
            <p:nvPr/>
          </p:nvSpPr>
          <p:spPr bwMode="auto">
            <a:xfrm>
              <a:off x="3480" y="1075"/>
              <a:ext cx="1258" cy="137"/>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s-ES_tradnl" sz="1300" i="1">
                  <a:solidFill>
                    <a:schemeClr val="bg1"/>
                  </a:solidFill>
                </a:rPr>
                <a:t>Campaña 2007/ 2008</a:t>
              </a:r>
            </a:p>
          </p:txBody>
        </p:sp>
      </p:grpSp>
      <p:pic>
        <p:nvPicPr>
          <p:cNvPr id="5126" name="Picture 71"/>
          <p:cNvPicPr>
            <a:picLocks noChangeAspect="1" noChangeArrowheads="1"/>
          </p:cNvPicPr>
          <p:nvPr/>
        </p:nvPicPr>
        <p:blipFill>
          <a:blip r:embed="rId3"/>
          <a:srcRect/>
          <a:stretch>
            <a:fillRect/>
          </a:stretch>
        </p:blipFill>
        <p:spPr bwMode="auto">
          <a:xfrm>
            <a:off x="815975" y="2514600"/>
            <a:ext cx="7500938" cy="3810000"/>
          </a:xfrm>
          <a:prstGeom prst="rect">
            <a:avLst/>
          </a:prstGeom>
          <a:noFill/>
          <a:ln w="9525">
            <a:noFill/>
            <a:miter lim="800000"/>
            <a:headEnd/>
            <a:tailEnd/>
          </a:ln>
        </p:spPr>
      </p:pic>
      <p:graphicFrame>
        <p:nvGraphicFramePr>
          <p:cNvPr id="16" name="Object 72"/>
          <p:cNvGraphicFramePr>
            <a:graphicFrameLocks noChangeAspect="1"/>
          </p:cNvGraphicFramePr>
          <p:nvPr/>
        </p:nvGraphicFramePr>
        <p:xfrm>
          <a:off x="1003300" y="3048000"/>
          <a:ext cx="3644900" cy="320040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73"/>
          <p:cNvGrpSpPr>
            <a:grpSpLocks/>
          </p:cNvGrpSpPr>
          <p:nvPr/>
        </p:nvGrpSpPr>
        <p:grpSpPr bwMode="auto">
          <a:xfrm>
            <a:off x="4749800" y="3563938"/>
            <a:ext cx="3327400" cy="1955800"/>
            <a:chOff x="2884" y="2184"/>
            <a:chExt cx="2096" cy="1232"/>
          </a:xfrm>
        </p:grpSpPr>
        <p:sp>
          <p:nvSpPr>
            <p:cNvPr id="5132" name="Text Box 74"/>
            <p:cNvSpPr txBox="1">
              <a:spLocks noChangeArrowheads="1"/>
            </p:cNvSpPr>
            <p:nvPr/>
          </p:nvSpPr>
          <p:spPr bwMode="auto">
            <a:xfrm>
              <a:off x="3379" y="2184"/>
              <a:ext cx="1601" cy="1232"/>
            </a:xfrm>
            <a:prstGeom prst="rect">
              <a:avLst/>
            </a:prstGeom>
            <a:noFill/>
            <a:ln w="9525">
              <a:noFill/>
              <a:miter lim="800000"/>
              <a:headEnd/>
              <a:tailEnd/>
            </a:ln>
          </p:spPr>
          <p:txBody>
            <a:bodyPr lIns="0" tIns="0" rIns="0" bIns="0">
              <a:spAutoFit/>
            </a:bodyPr>
            <a:lstStyle/>
            <a:p>
              <a:pPr marL="266700" indent="-266700">
                <a:spcBef>
                  <a:spcPct val="100000"/>
                </a:spcBef>
                <a:buSzPct val="130000"/>
                <a:buFontTx/>
                <a:buBlip>
                  <a:blip r:embed="rId5"/>
                </a:buBlip>
              </a:pPr>
              <a:r>
                <a:rPr lang="es-AR" sz="1600"/>
                <a:t>La fijación biológica del nitrógeno que después se transforma en óxido nitroso es la principal causa por la cual las emisiones de la soja superan a las del trigo</a:t>
              </a:r>
              <a:endParaRPr lang="es-AR" sz="1600" baseline="30000"/>
            </a:p>
          </p:txBody>
        </p:sp>
        <p:sp>
          <p:nvSpPr>
            <p:cNvPr id="5133" name="Freeform 165"/>
            <p:cNvSpPr>
              <a:spLocks/>
            </p:cNvSpPr>
            <p:nvPr/>
          </p:nvSpPr>
          <p:spPr bwMode="auto">
            <a:xfrm rot="10800000" flipH="1" flipV="1">
              <a:off x="2884" y="2463"/>
              <a:ext cx="336" cy="520"/>
            </a:xfrm>
            <a:custGeom>
              <a:avLst/>
              <a:gdLst>
                <a:gd name="T0" fmla="*/ 498 w 108"/>
                <a:gd name="T1" fmla="*/ 326 h 166"/>
                <a:gd name="T2" fmla="*/ 215 w 108"/>
                <a:gd name="T3" fmla="*/ 41 h 166"/>
                <a:gd name="T4" fmla="*/ 124 w 108"/>
                <a:gd name="T5" fmla="*/ 0 h 166"/>
                <a:gd name="T6" fmla="*/ 34 w 108"/>
                <a:gd name="T7" fmla="*/ 41 h 166"/>
                <a:gd name="T8" fmla="*/ 0 w 108"/>
                <a:gd name="T9" fmla="*/ 132 h 166"/>
                <a:gd name="T10" fmla="*/ 34 w 108"/>
                <a:gd name="T11" fmla="*/ 222 h 166"/>
                <a:gd name="T12" fmla="*/ 230 w 108"/>
                <a:gd name="T13" fmla="*/ 417 h 166"/>
                <a:gd name="T14" fmla="*/ 34 w 108"/>
                <a:gd name="T15" fmla="*/ 611 h 166"/>
                <a:gd name="T16" fmla="*/ 0 w 108"/>
                <a:gd name="T17" fmla="*/ 702 h 166"/>
                <a:gd name="T18" fmla="*/ 34 w 108"/>
                <a:gd name="T19" fmla="*/ 793 h 166"/>
                <a:gd name="T20" fmla="*/ 124 w 108"/>
                <a:gd name="T21" fmla="*/ 833 h 166"/>
                <a:gd name="T22" fmla="*/ 215 w 108"/>
                <a:gd name="T23" fmla="*/ 793 h 166"/>
                <a:gd name="T24" fmla="*/ 498 w 108"/>
                <a:gd name="T25" fmla="*/ 507 h 166"/>
                <a:gd name="T26" fmla="*/ 538 w 108"/>
                <a:gd name="T27" fmla="*/ 417 h 166"/>
                <a:gd name="T28" fmla="*/ 498 w 108"/>
                <a:gd name="T29" fmla="*/ 326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chemeClr val="bg1"/>
            </a:solidFill>
            <a:ln w="12700">
              <a:noFill/>
              <a:round/>
              <a:headEnd/>
              <a:tailEnd/>
            </a:ln>
          </p:spPr>
          <p:txBody>
            <a:bodyPr/>
            <a:lstStyle/>
            <a:p>
              <a:pPr algn="ctr"/>
              <a:endParaRPr lang="es-ES"/>
            </a:p>
          </p:txBody>
        </p:sp>
      </p:grpSp>
      <p:sp>
        <p:nvSpPr>
          <p:cNvPr id="57420" name="Freeform 76"/>
          <p:cNvSpPr>
            <a:spLocks/>
          </p:cNvSpPr>
          <p:nvPr/>
        </p:nvSpPr>
        <p:spPr bwMode="auto">
          <a:xfrm>
            <a:off x="2960688" y="2881313"/>
            <a:ext cx="747712" cy="246062"/>
          </a:xfrm>
          <a:custGeom>
            <a:avLst/>
            <a:gdLst>
              <a:gd name="T0" fmla="*/ 471 w 471"/>
              <a:gd name="T1" fmla="*/ 155 h 155"/>
              <a:gd name="T2" fmla="*/ 471 w 471"/>
              <a:gd name="T3" fmla="*/ 65 h 155"/>
              <a:gd name="T4" fmla="*/ 406 w 471"/>
              <a:gd name="T5" fmla="*/ 0 h 155"/>
              <a:gd name="T6" fmla="*/ 0 w 471"/>
              <a:gd name="T7" fmla="*/ 0 h 155"/>
              <a:gd name="T8" fmla="*/ 0 60000 65536"/>
              <a:gd name="T9" fmla="*/ 0 60000 65536"/>
              <a:gd name="T10" fmla="*/ 0 60000 65536"/>
              <a:gd name="T11" fmla="*/ 0 60000 65536"/>
              <a:gd name="T12" fmla="*/ 0 w 471"/>
              <a:gd name="T13" fmla="*/ 0 h 155"/>
              <a:gd name="T14" fmla="*/ 471 w 471"/>
              <a:gd name="T15" fmla="*/ 155 h 155"/>
            </a:gdLst>
            <a:ahLst/>
            <a:cxnLst>
              <a:cxn ang="T8">
                <a:pos x="T0" y="T1"/>
              </a:cxn>
              <a:cxn ang="T9">
                <a:pos x="T2" y="T3"/>
              </a:cxn>
              <a:cxn ang="T10">
                <a:pos x="T4" y="T5"/>
              </a:cxn>
              <a:cxn ang="T11">
                <a:pos x="T6" y="T7"/>
              </a:cxn>
            </a:cxnLst>
            <a:rect l="T12" t="T13" r="T14" b="T15"/>
            <a:pathLst>
              <a:path w="471" h="155">
                <a:moveTo>
                  <a:pt x="471" y="155"/>
                </a:moveTo>
                <a:lnTo>
                  <a:pt x="471" y="65"/>
                </a:lnTo>
                <a:cubicBezTo>
                  <a:pt x="471" y="29"/>
                  <a:pt x="442" y="0"/>
                  <a:pt x="406" y="0"/>
                </a:cubicBezTo>
                <a:lnTo>
                  <a:pt x="0" y="0"/>
                </a:lnTo>
              </a:path>
            </a:pathLst>
          </a:custGeom>
          <a:noFill/>
          <a:ln w="19050">
            <a:solidFill>
              <a:schemeClr val="bg1"/>
            </a:solidFill>
            <a:round/>
            <a:headEnd/>
            <a:tailEnd/>
          </a:ln>
        </p:spPr>
        <p:txBody>
          <a:bodyPr/>
          <a:lstStyle/>
          <a:p>
            <a:endParaRPr lang="es-ES"/>
          </a:p>
        </p:txBody>
      </p:sp>
      <p:sp>
        <p:nvSpPr>
          <p:cNvPr id="57421" name="Freeform 77"/>
          <p:cNvSpPr>
            <a:spLocks/>
          </p:cNvSpPr>
          <p:nvPr/>
        </p:nvSpPr>
        <p:spPr bwMode="auto">
          <a:xfrm>
            <a:off x="1931988" y="2881313"/>
            <a:ext cx="890587" cy="1482725"/>
          </a:xfrm>
          <a:custGeom>
            <a:avLst/>
            <a:gdLst>
              <a:gd name="T0" fmla="*/ 483 w 483"/>
              <a:gd name="T1" fmla="*/ 0 h 694"/>
              <a:gd name="T2" fmla="*/ 66 w 483"/>
              <a:gd name="T3" fmla="*/ 0 h 694"/>
              <a:gd name="T4" fmla="*/ 1 w 483"/>
              <a:gd name="T5" fmla="*/ 65 h 694"/>
              <a:gd name="T6" fmla="*/ 0 w 483"/>
              <a:gd name="T7" fmla="*/ 694 h 694"/>
              <a:gd name="T8" fmla="*/ 0 60000 65536"/>
              <a:gd name="T9" fmla="*/ 0 60000 65536"/>
              <a:gd name="T10" fmla="*/ 0 60000 65536"/>
              <a:gd name="T11" fmla="*/ 0 60000 65536"/>
              <a:gd name="T12" fmla="*/ 0 w 483"/>
              <a:gd name="T13" fmla="*/ 0 h 694"/>
              <a:gd name="T14" fmla="*/ 483 w 483"/>
              <a:gd name="T15" fmla="*/ 694 h 694"/>
            </a:gdLst>
            <a:ahLst/>
            <a:cxnLst>
              <a:cxn ang="T8">
                <a:pos x="T0" y="T1"/>
              </a:cxn>
              <a:cxn ang="T9">
                <a:pos x="T2" y="T3"/>
              </a:cxn>
              <a:cxn ang="T10">
                <a:pos x="T4" y="T5"/>
              </a:cxn>
              <a:cxn ang="T11">
                <a:pos x="T6" y="T7"/>
              </a:cxn>
            </a:cxnLst>
            <a:rect l="T12" t="T13" r="T14" b="T15"/>
            <a:pathLst>
              <a:path w="483" h="694">
                <a:moveTo>
                  <a:pt x="483" y="0"/>
                </a:moveTo>
                <a:lnTo>
                  <a:pt x="66" y="0"/>
                </a:lnTo>
                <a:cubicBezTo>
                  <a:pt x="30" y="0"/>
                  <a:pt x="1" y="29"/>
                  <a:pt x="1" y="65"/>
                </a:cubicBezTo>
                <a:lnTo>
                  <a:pt x="0" y="694"/>
                </a:lnTo>
              </a:path>
            </a:pathLst>
          </a:custGeom>
          <a:noFill/>
          <a:ln w="19050">
            <a:solidFill>
              <a:schemeClr val="bg1"/>
            </a:solidFill>
            <a:round/>
            <a:headEnd/>
            <a:tailEnd/>
          </a:ln>
        </p:spPr>
        <p:txBody>
          <a:bodyPr/>
          <a:lstStyle/>
          <a:p>
            <a:endParaRPr lang="es-ES"/>
          </a:p>
        </p:txBody>
      </p:sp>
      <p:pic>
        <p:nvPicPr>
          <p:cNvPr id="5130" name="Picture 78" descr="Ficha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2513" y="2582863"/>
            <a:ext cx="1012825" cy="635000"/>
          </a:xfrm>
          <a:prstGeom prst="rect">
            <a:avLst/>
          </a:prstGeom>
          <a:noFill/>
          <a:ln w="9525">
            <a:noFill/>
            <a:miter lim="800000"/>
            <a:headEnd/>
            <a:tailEnd/>
          </a:ln>
        </p:spPr>
      </p:pic>
      <p:sp>
        <p:nvSpPr>
          <p:cNvPr id="57423" name="Rectangle 79"/>
          <p:cNvSpPr>
            <a:spLocks noChangeArrowheads="1"/>
          </p:cNvSpPr>
          <p:nvPr/>
        </p:nvSpPr>
        <p:spPr bwMode="auto">
          <a:xfrm>
            <a:off x="2584450" y="2771775"/>
            <a:ext cx="485775" cy="258763"/>
          </a:xfrm>
          <a:prstGeom prst="rect">
            <a:avLst/>
          </a:prstGeom>
          <a:noFill/>
          <a:ln w="9525">
            <a:noFill/>
            <a:miter lim="800000"/>
            <a:headEnd/>
            <a:tailEnd/>
          </a:ln>
        </p:spPr>
        <p:txBody>
          <a:bodyPr wrap="none" lIns="0" tIns="0" rIns="0" bIns="0" anchor="ctr">
            <a:spAutoFit/>
          </a:bodyPr>
          <a:lstStyle/>
          <a:p>
            <a:pPr algn="ctr"/>
            <a:r>
              <a:rPr lang="es-ES" sz="1700">
                <a:solidFill>
                  <a:srgbClr val="FF0000"/>
                </a:solidFill>
              </a:rPr>
              <a:t>+794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57421"/>
                                        </p:tgtEl>
                                        <p:attrNameLst>
                                          <p:attrName>style.visibility</p:attrName>
                                        </p:attrNameLst>
                                      </p:cBhvr>
                                      <p:to>
                                        <p:strVal val="visible"/>
                                      </p:to>
                                    </p:set>
                                    <p:animEffect transition="in" filter="strips(upRight)">
                                      <p:cBhvr>
                                        <p:cTn id="7" dur="500"/>
                                        <p:tgtEl>
                                          <p:spTgt spid="57421"/>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7420"/>
                                        </p:tgtEl>
                                        <p:attrNameLst>
                                          <p:attrName>style.visibility</p:attrName>
                                        </p:attrNameLst>
                                      </p:cBhvr>
                                      <p:to>
                                        <p:strVal val="visible"/>
                                      </p:to>
                                    </p:set>
                                    <p:animEffect transition="in" filter="strips(downRight)">
                                      <p:cBhvr>
                                        <p:cTn id="11" dur="500"/>
                                        <p:tgtEl>
                                          <p:spTgt spid="574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7423"/>
                                        </p:tgtEl>
                                        <p:attrNameLst>
                                          <p:attrName>style.visibility</p:attrName>
                                        </p:attrNameLst>
                                      </p:cBhvr>
                                      <p:to>
                                        <p:strVal val="visible"/>
                                      </p:to>
                                    </p:set>
                                    <p:animEffect transition="in" filter="fade">
                                      <p:cBhvr>
                                        <p:cTn id="14" dur="500"/>
                                        <p:tgtEl>
                                          <p:spTgt spid="5742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20" grpId="0" animBg="1"/>
      <p:bldP spid="57421" grpId="0" animBg="1"/>
      <p:bldP spid="574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247650" y="1855788"/>
            <a:ext cx="3790950" cy="4000500"/>
            <a:chOff x="156" y="1169"/>
            <a:chExt cx="2388" cy="2520"/>
          </a:xfrm>
        </p:grpSpPr>
        <p:grpSp>
          <p:nvGrpSpPr>
            <p:cNvPr id="18455" name="Group 12"/>
            <p:cNvGrpSpPr>
              <a:grpSpLocks/>
            </p:cNvGrpSpPr>
            <p:nvPr/>
          </p:nvGrpSpPr>
          <p:grpSpPr bwMode="auto">
            <a:xfrm>
              <a:off x="156" y="1169"/>
              <a:ext cx="2388" cy="2520"/>
              <a:chOff x="3168" y="1179"/>
              <a:chExt cx="2388" cy="2885"/>
            </a:xfrm>
          </p:grpSpPr>
          <p:pic>
            <p:nvPicPr>
              <p:cNvPr id="18459" name="Picture 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8" y="1179"/>
                <a:ext cx="720" cy="2885"/>
              </a:xfrm>
              <a:prstGeom prst="rect">
                <a:avLst/>
              </a:prstGeom>
              <a:noFill/>
              <a:ln w="9525">
                <a:noFill/>
                <a:miter lim="800000"/>
                <a:headEnd/>
                <a:tailEnd/>
              </a:ln>
            </p:spPr>
          </p:pic>
          <p:pic>
            <p:nvPicPr>
              <p:cNvPr id="18460" name="Picture 4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8" y="1179"/>
                <a:ext cx="1668" cy="2885"/>
              </a:xfrm>
              <a:prstGeom prst="rect">
                <a:avLst/>
              </a:prstGeom>
              <a:noFill/>
              <a:ln w="9525">
                <a:noFill/>
                <a:miter lim="800000"/>
                <a:headEnd/>
                <a:tailEnd/>
              </a:ln>
            </p:spPr>
          </p:pic>
        </p:grpSp>
        <p:grpSp>
          <p:nvGrpSpPr>
            <p:cNvPr id="18456" name="Group 35"/>
            <p:cNvGrpSpPr>
              <a:grpSpLocks/>
            </p:cNvGrpSpPr>
            <p:nvPr/>
          </p:nvGrpSpPr>
          <p:grpSpPr bwMode="auto">
            <a:xfrm>
              <a:off x="300" y="1558"/>
              <a:ext cx="2004" cy="486"/>
              <a:chOff x="300" y="1558"/>
              <a:chExt cx="2004" cy="486"/>
            </a:xfrm>
          </p:grpSpPr>
          <p:sp>
            <p:nvSpPr>
              <p:cNvPr id="18457" name="Rectangle 11"/>
              <p:cNvSpPr>
                <a:spLocks noChangeArrowheads="1"/>
              </p:cNvSpPr>
              <p:nvPr/>
            </p:nvSpPr>
            <p:spPr bwMode="auto">
              <a:xfrm>
                <a:off x="528" y="1775"/>
                <a:ext cx="1382" cy="269"/>
              </a:xfrm>
              <a:prstGeom prst="rect">
                <a:avLst/>
              </a:prstGeom>
              <a:noFill/>
              <a:ln w="9525">
                <a:noFill/>
                <a:miter lim="800000"/>
                <a:headEnd/>
                <a:tailEnd/>
              </a:ln>
            </p:spPr>
            <p:txBody>
              <a:bodyPr wrap="none" lIns="0" tIns="0" rIns="0" bIns="0">
                <a:spAutoFit/>
              </a:bodyPr>
              <a:lstStyle/>
              <a:p>
                <a:r>
                  <a:rPr lang="es-ES" sz="2800">
                    <a:solidFill>
                      <a:srgbClr val="FF0000"/>
                    </a:solidFill>
                  </a:rPr>
                  <a:t>USD 12/tCO2</a:t>
                </a:r>
                <a:endParaRPr lang="es-ES_tradnl" sz="2800">
                  <a:solidFill>
                    <a:srgbClr val="FF0000"/>
                  </a:solidFill>
                </a:endParaRPr>
              </a:p>
            </p:txBody>
          </p:sp>
          <p:sp>
            <p:nvSpPr>
              <p:cNvPr id="18458" name="Rectangle 34"/>
              <p:cNvSpPr>
                <a:spLocks noChangeArrowheads="1"/>
              </p:cNvSpPr>
              <p:nvPr/>
            </p:nvSpPr>
            <p:spPr bwMode="auto">
              <a:xfrm>
                <a:off x="300" y="1558"/>
                <a:ext cx="2004" cy="164"/>
              </a:xfrm>
              <a:prstGeom prst="rect">
                <a:avLst/>
              </a:prstGeom>
              <a:noFill/>
              <a:ln w="9525" algn="ctr">
                <a:noFill/>
                <a:miter lim="800000"/>
                <a:headEnd/>
                <a:tailEnd/>
              </a:ln>
            </p:spPr>
            <p:txBody>
              <a:bodyPr lIns="0" tIns="0" rIns="0" bIns="0">
                <a:spAutoFit/>
              </a:bodyPr>
              <a:lstStyle/>
              <a:p>
                <a:pPr marL="342900" indent="-342900">
                  <a:lnSpc>
                    <a:spcPct val="95000"/>
                  </a:lnSpc>
                  <a:spcBef>
                    <a:spcPct val="80000"/>
                  </a:spcBef>
                  <a:buSzPct val="110000"/>
                  <a:buFontTx/>
                  <a:buBlip>
                    <a:blip r:embed="rId5"/>
                  </a:buBlip>
                </a:pPr>
                <a:r>
                  <a:rPr lang="es-ES" sz="1800" b="0">
                    <a:solidFill>
                      <a:srgbClr val="003366"/>
                    </a:solidFill>
                  </a:rPr>
                  <a:t>Valor promedio de carbono:</a:t>
                </a:r>
              </a:p>
            </p:txBody>
          </p:sp>
        </p:grpSp>
      </p:grpSp>
      <p:cxnSp>
        <p:nvCxnSpPr>
          <p:cNvPr id="53254" name="AutoShape 6"/>
          <p:cNvCxnSpPr>
            <a:cxnSpLocks noChangeShapeType="1"/>
          </p:cNvCxnSpPr>
          <p:nvPr/>
        </p:nvCxnSpPr>
        <p:spPr bwMode="auto">
          <a:xfrm flipH="1">
            <a:off x="7834313" y="2863850"/>
            <a:ext cx="531812" cy="2638425"/>
          </a:xfrm>
          <a:prstGeom prst="curvedConnector3">
            <a:avLst>
              <a:gd name="adj1" fmla="val -55227"/>
            </a:avLst>
          </a:prstGeom>
          <a:noFill/>
          <a:ln w="63500">
            <a:solidFill>
              <a:srgbClr val="FF0000"/>
            </a:solidFill>
            <a:round/>
            <a:headEnd/>
            <a:tailEnd type="triangle" w="med" len="med"/>
          </a:ln>
        </p:spPr>
      </p:cxnSp>
      <p:cxnSp>
        <p:nvCxnSpPr>
          <p:cNvPr id="53255" name="AutoShape 7"/>
          <p:cNvCxnSpPr>
            <a:cxnSpLocks noChangeShapeType="1"/>
            <a:endCxn id="53256" idx="2"/>
          </p:cNvCxnSpPr>
          <p:nvPr/>
        </p:nvCxnSpPr>
        <p:spPr bwMode="auto">
          <a:xfrm rot="10800000">
            <a:off x="4845050" y="3502025"/>
            <a:ext cx="611188" cy="2000250"/>
          </a:xfrm>
          <a:prstGeom prst="curvedConnector2">
            <a:avLst/>
          </a:prstGeom>
          <a:noFill/>
          <a:ln w="63500">
            <a:solidFill>
              <a:srgbClr val="FF0000"/>
            </a:solidFill>
            <a:round/>
            <a:headEnd/>
            <a:tailEnd type="triangle" w="med" len="med"/>
          </a:ln>
        </p:spPr>
      </p:cxnSp>
      <p:pic>
        <p:nvPicPr>
          <p:cNvPr id="53251" name="Picture 3" descr="Cha_11"/>
          <p:cNvPicPr preferRelativeResize="0">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24563" y="1855788"/>
            <a:ext cx="2303462" cy="2016125"/>
          </a:xfrm>
          <a:prstGeom prst="rect">
            <a:avLst/>
          </a:prstGeom>
          <a:noFill/>
          <a:ln w="76200">
            <a:solidFill>
              <a:schemeClr val="bg1"/>
            </a:solidFill>
            <a:miter lim="800000"/>
            <a:headEnd/>
            <a:tailEnd/>
          </a:ln>
          <a:effectLst>
            <a:outerShdw dist="35921" dir="2700000" algn="ctr" rotWithShape="0">
              <a:srgbClr val="808080"/>
            </a:outerShdw>
          </a:effectLst>
        </p:spPr>
      </p:pic>
      <p:pic>
        <p:nvPicPr>
          <p:cNvPr id="53252" name="Picture 4" descr="soja"/>
          <p:cNvPicPr preferRelativeResize="0">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94338" y="4494213"/>
            <a:ext cx="2301875" cy="2016125"/>
          </a:xfrm>
          <a:prstGeom prst="rect">
            <a:avLst/>
          </a:prstGeom>
          <a:noFill/>
          <a:ln w="76200">
            <a:solidFill>
              <a:schemeClr val="bg1"/>
            </a:solidFill>
            <a:miter lim="800000"/>
            <a:headEnd/>
            <a:tailEnd/>
          </a:ln>
          <a:effectLst>
            <a:outerShdw dist="35921" dir="2700000" algn="ctr" rotWithShape="0">
              <a:srgbClr val="808080"/>
            </a:outerShdw>
          </a:effectLst>
        </p:spPr>
      </p:pic>
      <p:sp>
        <p:nvSpPr>
          <p:cNvPr id="18439" name="Rectangle 9"/>
          <p:cNvSpPr>
            <a:spLocks noGrp="1" noChangeArrowheads="1"/>
          </p:cNvSpPr>
          <p:nvPr>
            <p:ph type="title"/>
          </p:nvPr>
        </p:nvSpPr>
        <p:spPr>
          <a:noFill/>
        </p:spPr>
        <p:txBody>
          <a:bodyPr/>
          <a:lstStyle/>
          <a:p>
            <a:r>
              <a:rPr lang="es-ES" smtClean="0">
                <a:ea typeface="ＭＳ Ｐゴシック" pitchFamily="34" charset="-128"/>
              </a:rPr>
              <a:t>Servicios Ambientales - Secuestro de Carbono</a:t>
            </a:r>
            <a:endParaRPr lang="es-ES_tradnl" smtClean="0">
              <a:ea typeface="ＭＳ Ｐゴシック" pitchFamily="34" charset="-128"/>
            </a:endParaRPr>
          </a:p>
        </p:txBody>
      </p:sp>
      <p:grpSp>
        <p:nvGrpSpPr>
          <p:cNvPr id="18440" name="Group 20"/>
          <p:cNvGrpSpPr>
            <a:grpSpLocks/>
          </p:cNvGrpSpPr>
          <p:nvPr/>
        </p:nvGrpSpPr>
        <p:grpSpPr bwMode="auto">
          <a:xfrm>
            <a:off x="7167563" y="484188"/>
            <a:ext cx="1797050" cy="385762"/>
            <a:chOff x="3408" y="996"/>
            <a:chExt cx="1399" cy="295"/>
          </a:xfrm>
        </p:grpSpPr>
        <p:sp>
          <p:nvSpPr>
            <p:cNvPr id="53269" name="AutoShape 21"/>
            <p:cNvSpPr>
              <a:spLocks noChangeArrowheads="1"/>
            </p:cNvSpPr>
            <p:nvPr/>
          </p:nvSpPr>
          <p:spPr bwMode="auto">
            <a:xfrm>
              <a:off x="3408" y="996"/>
              <a:ext cx="1399" cy="295"/>
            </a:xfrm>
            <a:prstGeom prst="roundRect">
              <a:avLst>
                <a:gd name="adj" fmla="val 16667"/>
              </a:avLst>
            </a:prstGeom>
            <a:solidFill>
              <a:srgbClr val="FF0000"/>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18454" name="Rectangle 22"/>
            <p:cNvSpPr>
              <a:spLocks noChangeArrowheads="1"/>
            </p:cNvSpPr>
            <p:nvPr/>
          </p:nvSpPr>
          <p:spPr bwMode="auto">
            <a:xfrm>
              <a:off x="3480" y="1075"/>
              <a:ext cx="1258" cy="137"/>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s-ES_tradnl" sz="1300" i="1">
                  <a:solidFill>
                    <a:schemeClr val="bg1"/>
                  </a:solidFill>
                </a:rPr>
                <a:t>Campaña 2007/ 2008</a:t>
              </a:r>
            </a:p>
          </p:txBody>
        </p:sp>
      </p:grpSp>
      <p:grpSp>
        <p:nvGrpSpPr>
          <p:cNvPr id="6" name="Group 31"/>
          <p:cNvGrpSpPr>
            <a:grpSpLocks/>
          </p:cNvGrpSpPr>
          <p:nvPr/>
        </p:nvGrpSpPr>
        <p:grpSpPr bwMode="auto">
          <a:xfrm>
            <a:off x="4038600" y="1752600"/>
            <a:ext cx="1928813" cy="1749425"/>
            <a:chOff x="2544" y="1104"/>
            <a:chExt cx="1215" cy="1102"/>
          </a:xfrm>
        </p:grpSpPr>
        <p:sp>
          <p:nvSpPr>
            <p:cNvPr id="53256" name="Text Box 8"/>
            <p:cNvSpPr txBox="1">
              <a:spLocks noChangeArrowheads="1"/>
            </p:cNvSpPr>
            <p:nvPr/>
          </p:nvSpPr>
          <p:spPr bwMode="auto">
            <a:xfrm>
              <a:off x="2544" y="1918"/>
              <a:ext cx="1016" cy="288"/>
            </a:xfrm>
            <a:prstGeom prst="rect">
              <a:avLst/>
            </a:prstGeom>
            <a:noFill/>
            <a:ln w="9525">
              <a:noFill/>
              <a:miter lim="800000"/>
              <a:headEnd/>
              <a:tailEnd/>
            </a:ln>
            <a:effectLst/>
          </p:spPr>
          <p:txBody>
            <a:bodyPr wrap="none" lIns="92075" tIns="46038" rIns="92075" bIns="46038">
              <a:spAutoFit/>
            </a:bodyPr>
            <a:lstStyle/>
            <a:p>
              <a:pPr algn="ctr">
                <a:spcBef>
                  <a:spcPct val="20000"/>
                </a:spcBef>
                <a:spcAft>
                  <a:spcPts val="600"/>
                </a:spcAft>
                <a:defRPr/>
              </a:pPr>
              <a:r>
                <a:rPr lang="es-ES" sz="2400" i="1">
                  <a:solidFill>
                    <a:srgbClr val="FF0000"/>
                  </a:solidFill>
                  <a:effectLst>
                    <a:outerShdw blurRad="38100" dist="38100" dir="2700000" algn="tl">
                      <a:srgbClr val="C0C0C0"/>
                    </a:outerShdw>
                  </a:effectLst>
                  <a:latin typeface="Tahoma" pitchFamily="1" charset="0"/>
                </a:rPr>
                <a:t>217 tCO2</a:t>
              </a:r>
              <a:endParaRPr lang="es-AR" sz="2400" i="1">
                <a:solidFill>
                  <a:srgbClr val="FF0000"/>
                </a:solidFill>
                <a:effectLst>
                  <a:outerShdw blurRad="38100" dist="38100" dir="2700000" algn="tl">
                    <a:srgbClr val="C0C0C0"/>
                  </a:outerShdw>
                </a:effectLst>
                <a:latin typeface="Tahoma" pitchFamily="1" charset="0"/>
              </a:endParaRPr>
            </a:p>
          </p:txBody>
        </p:sp>
        <p:sp>
          <p:nvSpPr>
            <p:cNvPr id="18452" name="Rectangle 24"/>
            <p:cNvSpPr>
              <a:spLocks noChangeArrowheads="1"/>
            </p:cNvSpPr>
            <p:nvPr/>
          </p:nvSpPr>
          <p:spPr bwMode="auto">
            <a:xfrm>
              <a:off x="2544" y="1104"/>
              <a:ext cx="1215" cy="750"/>
            </a:xfrm>
            <a:prstGeom prst="rect">
              <a:avLst/>
            </a:prstGeom>
            <a:noFill/>
            <a:ln w="9525">
              <a:noFill/>
              <a:miter lim="800000"/>
              <a:headEnd/>
              <a:tailEnd/>
            </a:ln>
          </p:spPr>
          <p:txBody>
            <a:bodyPr>
              <a:spAutoFit/>
            </a:bodyPr>
            <a:lstStyle/>
            <a:p>
              <a:r>
                <a:rPr lang="es-ES" sz="1800" b="0" i="1">
                  <a:solidFill>
                    <a:srgbClr val="003366"/>
                  </a:solidFill>
                </a:rPr>
                <a:t>Carbono  liberado por hectárea por deforestación</a:t>
              </a:r>
              <a:endParaRPr lang="es-ES_tradnl" sz="2000" b="0" i="1">
                <a:cs typeface="Times New Roman" pitchFamily="18" charset="0"/>
              </a:endParaRPr>
            </a:p>
          </p:txBody>
        </p:sp>
      </p:grpSp>
      <p:grpSp>
        <p:nvGrpSpPr>
          <p:cNvPr id="7" name="Group 30"/>
          <p:cNvGrpSpPr>
            <a:grpSpLocks/>
          </p:cNvGrpSpPr>
          <p:nvPr/>
        </p:nvGrpSpPr>
        <p:grpSpPr bwMode="auto">
          <a:xfrm>
            <a:off x="1295400" y="5581650"/>
            <a:ext cx="6723063" cy="1166813"/>
            <a:chOff x="816" y="3516"/>
            <a:chExt cx="4235" cy="735"/>
          </a:xfrm>
        </p:grpSpPr>
        <p:pic>
          <p:nvPicPr>
            <p:cNvPr id="18446" name="Picture 26" descr="Desplegad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0800000">
              <a:off x="816" y="3516"/>
              <a:ext cx="4235" cy="735"/>
            </a:xfrm>
            <a:prstGeom prst="rect">
              <a:avLst/>
            </a:prstGeom>
            <a:noFill/>
            <a:ln w="9525">
              <a:noFill/>
              <a:miter lim="800000"/>
              <a:headEnd/>
              <a:tailEnd/>
            </a:ln>
          </p:spPr>
        </p:pic>
        <p:sp>
          <p:nvSpPr>
            <p:cNvPr id="53275" name="Text Box 27"/>
            <p:cNvSpPr txBox="1">
              <a:spLocks noChangeArrowheads="1"/>
            </p:cNvSpPr>
            <p:nvPr/>
          </p:nvSpPr>
          <p:spPr bwMode="auto">
            <a:xfrm>
              <a:off x="1282" y="3689"/>
              <a:ext cx="1104" cy="165"/>
            </a:xfrm>
            <a:prstGeom prst="rect">
              <a:avLst/>
            </a:prstGeom>
            <a:noFill/>
            <a:ln w="9525">
              <a:noFill/>
              <a:miter lim="800000"/>
              <a:headEnd/>
              <a:tailEnd/>
            </a:ln>
            <a:effectLst/>
          </p:spPr>
          <p:txBody>
            <a:bodyPr wrap="none" lIns="0" tIns="0" rIns="0" bIns="0">
              <a:spAutoFit/>
            </a:bodyPr>
            <a:lstStyle/>
            <a:p>
              <a:pPr algn="ctr">
                <a:spcBef>
                  <a:spcPct val="20000"/>
                </a:spcBef>
                <a:spcAft>
                  <a:spcPts val="600"/>
                </a:spcAft>
                <a:defRPr/>
              </a:pPr>
              <a:r>
                <a:rPr lang="es-ES" sz="1200">
                  <a:solidFill>
                    <a:srgbClr val="FF0000"/>
                  </a:solidFill>
                  <a:effectLst>
                    <a:outerShdw blurRad="38100" dist="38100" dir="2700000" algn="tl">
                      <a:srgbClr val="C0C0C0"/>
                    </a:outerShdw>
                  </a:effectLst>
                  <a:latin typeface="Tahoma" pitchFamily="1" charset="0"/>
                </a:rPr>
                <a:t>Total pasivo ambiental</a:t>
              </a:r>
              <a:endParaRPr lang="es-AR" sz="1200">
                <a:solidFill>
                  <a:srgbClr val="FF0000"/>
                </a:solidFill>
                <a:effectLst>
                  <a:outerShdw blurRad="38100" dist="38100" dir="2700000" algn="tl">
                    <a:srgbClr val="C0C0C0"/>
                  </a:outerShdw>
                </a:effectLst>
                <a:latin typeface="Tahoma" pitchFamily="1" charset="0"/>
              </a:endParaRPr>
            </a:p>
          </p:txBody>
        </p:sp>
        <p:grpSp>
          <p:nvGrpSpPr>
            <p:cNvPr id="18448" name="Group 29"/>
            <p:cNvGrpSpPr>
              <a:grpSpLocks/>
            </p:cNvGrpSpPr>
            <p:nvPr/>
          </p:nvGrpSpPr>
          <p:grpSpPr bwMode="auto">
            <a:xfrm>
              <a:off x="1325" y="3814"/>
              <a:ext cx="3216" cy="410"/>
              <a:chOff x="1248" y="3752"/>
              <a:chExt cx="3216" cy="410"/>
            </a:xfrm>
          </p:grpSpPr>
          <p:pic>
            <p:nvPicPr>
              <p:cNvPr id="18449" name="Picture 25" descr="usd"/>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48" y="3899"/>
                <a:ext cx="576" cy="263"/>
              </a:xfrm>
              <a:prstGeom prst="rect">
                <a:avLst/>
              </a:prstGeom>
              <a:noFill/>
              <a:ln w="9525">
                <a:noFill/>
                <a:miter lim="800000"/>
                <a:headEnd/>
                <a:tailEnd/>
              </a:ln>
            </p:spPr>
          </p:pic>
          <p:pic>
            <p:nvPicPr>
              <p:cNvPr id="18450" name="Picture 28" descr="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72" y="3752"/>
                <a:ext cx="2592" cy="410"/>
              </a:xfrm>
              <a:prstGeom prst="rect">
                <a:avLst/>
              </a:prstGeom>
              <a:noFill/>
              <a:ln w="9525">
                <a:noFill/>
                <a:miter lim="800000"/>
                <a:headEnd/>
                <a:tailEnd/>
              </a:ln>
            </p:spPr>
          </p:pic>
        </p:grpSp>
      </p:grpSp>
      <p:grpSp>
        <p:nvGrpSpPr>
          <p:cNvPr id="9" name="Group 36"/>
          <p:cNvGrpSpPr>
            <a:grpSpLocks/>
          </p:cNvGrpSpPr>
          <p:nvPr/>
        </p:nvGrpSpPr>
        <p:grpSpPr bwMode="auto">
          <a:xfrm>
            <a:off x="476250" y="3916363"/>
            <a:ext cx="3181350" cy="1350962"/>
            <a:chOff x="300" y="2467"/>
            <a:chExt cx="2004" cy="851"/>
          </a:xfrm>
        </p:grpSpPr>
        <p:sp>
          <p:nvSpPr>
            <p:cNvPr id="18444" name="Rectangle 15"/>
            <p:cNvSpPr>
              <a:spLocks noChangeArrowheads="1"/>
            </p:cNvSpPr>
            <p:nvPr/>
          </p:nvSpPr>
          <p:spPr bwMode="auto">
            <a:xfrm>
              <a:off x="528" y="2886"/>
              <a:ext cx="1421" cy="432"/>
            </a:xfrm>
            <a:prstGeom prst="rect">
              <a:avLst/>
            </a:prstGeom>
            <a:noFill/>
            <a:ln w="9525">
              <a:noFill/>
              <a:miter lim="800000"/>
              <a:headEnd/>
              <a:tailEnd/>
            </a:ln>
          </p:spPr>
          <p:txBody>
            <a:bodyPr wrap="none" lIns="0" tIns="0" rIns="0" bIns="0">
              <a:spAutoFit/>
            </a:bodyPr>
            <a:lstStyle/>
            <a:p>
              <a:r>
                <a:rPr lang="es-ES" sz="2800">
                  <a:solidFill>
                    <a:srgbClr val="FF0000"/>
                  </a:solidFill>
                </a:rPr>
                <a:t>USD 2.604/ha</a:t>
              </a:r>
              <a:br>
                <a:rPr lang="es-ES" sz="2800">
                  <a:solidFill>
                    <a:srgbClr val="FF0000"/>
                  </a:solidFill>
                </a:rPr>
              </a:br>
              <a:r>
                <a:rPr lang="es-ES" sz="1700" i="1">
                  <a:solidFill>
                    <a:srgbClr val="FF0000"/>
                  </a:solidFill>
                </a:rPr>
                <a:t>no deforestada</a:t>
              </a:r>
              <a:endParaRPr lang="es-ES_tradnl" sz="1700" i="1">
                <a:solidFill>
                  <a:srgbClr val="FF0000"/>
                </a:solidFill>
              </a:endParaRPr>
            </a:p>
          </p:txBody>
        </p:sp>
        <p:sp>
          <p:nvSpPr>
            <p:cNvPr id="18445" name="Rectangle 32"/>
            <p:cNvSpPr>
              <a:spLocks noChangeArrowheads="1"/>
            </p:cNvSpPr>
            <p:nvPr/>
          </p:nvSpPr>
          <p:spPr bwMode="auto">
            <a:xfrm>
              <a:off x="300" y="2467"/>
              <a:ext cx="2004" cy="328"/>
            </a:xfrm>
            <a:prstGeom prst="rect">
              <a:avLst/>
            </a:prstGeom>
            <a:noFill/>
            <a:ln w="9525" algn="ctr">
              <a:noFill/>
              <a:miter lim="800000"/>
              <a:headEnd/>
              <a:tailEnd/>
            </a:ln>
          </p:spPr>
          <p:txBody>
            <a:bodyPr lIns="0" tIns="0" rIns="0" bIns="0">
              <a:spAutoFit/>
            </a:bodyPr>
            <a:lstStyle/>
            <a:p>
              <a:pPr marL="342900" indent="-342900">
                <a:lnSpc>
                  <a:spcPct val="95000"/>
                </a:lnSpc>
                <a:spcBef>
                  <a:spcPct val="80000"/>
                </a:spcBef>
                <a:buSzPct val="110000"/>
                <a:buFontTx/>
                <a:buBlip>
                  <a:blip r:embed="rId5"/>
                </a:buBlip>
              </a:pPr>
              <a:r>
                <a:rPr lang="es-ES" sz="1800" b="0">
                  <a:solidFill>
                    <a:srgbClr val="003366"/>
                  </a:solidFill>
                </a:rPr>
                <a:t>Reducir las emisiones evitando la deforestación:</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500" fill="hold"/>
                                        <p:tgtEl>
                                          <p:spTgt spid="53251"/>
                                        </p:tgtEl>
                                        <p:attrNameLst>
                                          <p:attrName>ppt_w</p:attrName>
                                        </p:attrNameLst>
                                      </p:cBhvr>
                                      <p:tavLst>
                                        <p:tav tm="0">
                                          <p:val>
                                            <p:fltVal val="0"/>
                                          </p:val>
                                        </p:tav>
                                        <p:tav tm="100000">
                                          <p:val>
                                            <p:strVal val="#ppt_w"/>
                                          </p:val>
                                        </p:tav>
                                      </p:tavLst>
                                    </p:anim>
                                    <p:anim calcmode="lin" valueType="num">
                                      <p:cBhvr>
                                        <p:cTn id="8" dur="500" fill="hold"/>
                                        <p:tgtEl>
                                          <p:spTgt spid="53251"/>
                                        </p:tgtEl>
                                        <p:attrNameLst>
                                          <p:attrName>ppt_h</p:attrName>
                                        </p:attrNameLst>
                                      </p:cBhvr>
                                      <p:tavLst>
                                        <p:tav tm="0">
                                          <p:val>
                                            <p:fltVal val="0"/>
                                          </p:val>
                                        </p:tav>
                                        <p:tav tm="100000">
                                          <p:val>
                                            <p:strVal val="#ppt_h"/>
                                          </p:val>
                                        </p:tav>
                                      </p:tavLst>
                                    </p:anim>
                                    <p:animEffect transition="in" filter="fade">
                                      <p:cBhvr>
                                        <p:cTn id="9" dur="500"/>
                                        <p:tgtEl>
                                          <p:spTgt spid="53251"/>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p:cTn id="13" dur="500" fill="hold"/>
                                        <p:tgtEl>
                                          <p:spTgt spid="53252"/>
                                        </p:tgtEl>
                                        <p:attrNameLst>
                                          <p:attrName>ppt_w</p:attrName>
                                        </p:attrNameLst>
                                      </p:cBhvr>
                                      <p:tavLst>
                                        <p:tav tm="0">
                                          <p:val>
                                            <p:fltVal val="0"/>
                                          </p:val>
                                        </p:tav>
                                        <p:tav tm="100000">
                                          <p:val>
                                            <p:strVal val="#ppt_w"/>
                                          </p:val>
                                        </p:tav>
                                      </p:tavLst>
                                    </p:anim>
                                    <p:anim calcmode="lin" valueType="num">
                                      <p:cBhvr>
                                        <p:cTn id="14" dur="500" fill="hold"/>
                                        <p:tgtEl>
                                          <p:spTgt spid="53252"/>
                                        </p:tgtEl>
                                        <p:attrNameLst>
                                          <p:attrName>ppt_h</p:attrName>
                                        </p:attrNameLst>
                                      </p:cBhvr>
                                      <p:tavLst>
                                        <p:tav tm="0">
                                          <p:val>
                                            <p:fltVal val="0"/>
                                          </p:val>
                                        </p:tav>
                                        <p:tav tm="100000">
                                          <p:val>
                                            <p:strVal val="#ppt_h"/>
                                          </p:val>
                                        </p:tav>
                                      </p:tavLst>
                                    </p:anim>
                                    <p:animEffect transition="in" filter="fade">
                                      <p:cBhvr>
                                        <p:cTn id="15" dur="500"/>
                                        <p:tgtEl>
                                          <p:spTgt spid="53252"/>
                                        </p:tgtEl>
                                      </p:cBhvr>
                                    </p:animEffec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53254"/>
                                        </p:tgtEl>
                                        <p:attrNameLst>
                                          <p:attrName>style.visibility</p:attrName>
                                        </p:attrNameLst>
                                      </p:cBhvr>
                                      <p:to>
                                        <p:strVal val="visible"/>
                                      </p:to>
                                    </p:set>
                                    <p:animEffect transition="in" filter="strips(downLeft)">
                                      <p:cBhvr>
                                        <p:cTn id="19" dur="500"/>
                                        <p:tgtEl>
                                          <p:spTgt spid="53254"/>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53255"/>
                                        </p:tgtEl>
                                        <p:attrNameLst>
                                          <p:attrName>style.visibility</p:attrName>
                                        </p:attrNameLst>
                                      </p:cBhvr>
                                      <p:to>
                                        <p:strVal val="visible"/>
                                      </p:to>
                                    </p:set>
                                    <p:animEffect transition="in" filter="strips(upLeft)">
                                      <p:cBhvr>
                                        <p:cTn id="23" dur="500"/>
                                        <p:tgtEl>
                                          <p:spTgt spid="5325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lide(from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lide(fromBottom)">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_tradnl" dirty="0" smtClean="0"/>
              <a:t>Servicios Ambientales - Huella H</a:t>
            </a:r>
            <a:r>
              <a:rPr lang="es-ES_tradnl" altLang="ja-JP" dirty="0" smtClean="0">
                <a:ea typeface="ＭＳ Ｐゴシック" pitchFamily="34" charset="-128"/>
              </a:rPr>
              <a:t>ídrica</a:t>
            </a:r>
            <a:endParaRPr lang="es-ES_tradnl" dirty="0" smtClean="0"/>
          </a:p>
        </p:txBody>
      </p:sp>
      <p:pic>
        <p:nvPicPr>
          <p:cNvPr id="19459" name="Picture 3" descr="aguavirtual"/>
          <p:cNvPicPr>
            <a:picLocks noChangeAspect="1" noChangeArrowheads="1"/>
          </p:cNvPicPr>
          <p:nvPr/>
        </p:nvPicPr>
        <p:blipFill>
          <a:blip r:embed="rId3" cstate="email">
            <a:extLst>
              <a:ext uri="{28A0092B-C50C-407E-A947-70E740481C1C}">
                <a14:useLocalDpi xmlns:a14="http://schemas.microsoft.com/office/drawing/2010/main"/>
              </a:ext>
            </a:extLst>
          </a:blip>
          <a:srcRect b="7655"/>
          <a:stretch>
            <a:fillRect/>
          </a:stretch>
        </p:blipFill>
        <p:spPr bwMode="auto">
          <a:xfrm>
            <a:off x="1189038" y="2362200"/>
            <a:ext cx="6769100" cy="3733800"/>
          </a:xfrm>
          <a:prstGeom prst="rect">
            <a:avLst/>
          </a:prstGeom>
          <a:solidFill>
            <a:schemeClr val="accent1"/>
          </a:solidFill>
          <a:ln w="9525">
            <a:noFill/>
            <a:miter lim="800000"/>
            <a:headEnd/>
            <a:tailEnd/>
          </a:ln>
        </p:spPr>
      </p:pic>
      <p:grpSp>
        <p:nvGrpSpPr>
          <p:cNvPr id="19460" name="Group 9"/>
          <p:cNvGrpSpPr>
            <a:grpSpLocks/>
          </p:cNvGrpSpPr>
          <p:nvPr/>
        </p:nvGrpSpPr>
        <p:grpSpPr bwMode="auto">
          <a:xfrm>
            <a:off x="7167563" y="484188"/>
            <a:ext cx="1797050" cy="385762"/>
            <a:chOff x="3408" y="996"/>
            <a:chExt cx="1399" cy="295"/>
          </a:xfrm>
        </p:grpSpPr>
        <p:sp>
          <p:nvSpPr>
            <p:cNvPr id="64522" name="AutoShape 10"/>
            <p:cNvSpPr>
              <a:spLocks noChangeArrowheads="1"/>
            </p:cNvSpPr>
            <p:nvPr/>
          </p:nvSpPr>
          <p:spPr bwMode="auto">
            <a:xfrm>
              <a:off x="3408" y="996"/>
              <a:ext cx="1399" cy="295"/>
            </a:xfrm>
            <a:prstGeom prst="roundRect">
              <a:avLst>
                <a:gd name="adj" fmla="val 16667"/>
              </a:avLst>
            </a:prstGeom>
            <a:solidFill>
              <a:srgbClr val="FF0000"/>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19463" name="Rectangle 11"/>
            <p:cNvSpPr>
              <a:spLocks noChangeArrowheads="1"/>
            </p:cNvSpPr>
            <p:nvPr/>
          </p:nvSpPr>
          <p:spPr bwMode="auto">
            <a:xfrm>
              <a:off x="3480" y="1075"/>
              <a:ext cx="1258" cy="137"/>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s-ES_tradnl" sz="1300" i="1">
                  <a:solidFill>
                    <a:schemeClr val="bg1"/>
                  </a:solidFill>
                </a:rPr>
                <a:t>Campaña 2007/ 2008</a:t>
              </a:r>
            </a:p>
          </p:txBody>
        </p:sp>
      </p:grpSp>
      <p:sp>
        <p:nvSpPr>
          <p:cNvPr id="19461" name="Rectangle 12"/>
          <p:cNvSpPr>
            <a:spLocks noChangeArrowheads="1"/>
          </p:cNvSpPr>
          <p:nvPr/>
        </p:nvSpPr>
        <p:spPr bwMode="auto">
          <a:xfrm>
            <a:off x="179388" y="1676400"/>
            <a:ext cx="8785225" cy="288925"/>
          </a:xfrm>
          <a:prstGeom prst="rect">
            <a:avLst/>
          </a:prstGeom>
          <a:noFill/>
          <a:ln w="9525">
            <a:noFill/>
            <a:miter lim="800000"/>
            <a:headEnd/>
            <a:tailEnd/>
          </a:ln>
        </p:spPr>
        <p:txBody>
          <a:bodyPr lIns="0" tIns="0" rIns="0" bIns="0">
            <a:spAutoFit/>
          </a:bodyPr>
          <a:lstStyle/>
          <a:p>
            <a:pPr eaLnBrk="0" hangingPunct="0">
              <a:lnSpc>
                <a:spcPct val="90000"/>
              </a:lnSpc>
            </a:pPr>
            <a:r>
              <a:rPr lang="es-ES_tradnl" altLang="ja-JP" sz="2100" b="0">
                <a:solidFill>
                  <a:schemeClr val="accent2"/>
                </a:solidFill>
                <a:ea typeface="ＭＳ Ｐゴシック" pitchFamily="34" charset="-128"/>
              </a:rPr>
              <a:t>Agua exportada en los granos de soja [m</a:t>
            </a:r>
            <a:r>
              <a:rPr lang="es-ES_tradnl" altLang="ja-JP" sz="2100" b="0" baseline="30000">
                <a:solidFill>
                  <a:schemeClr val="accent2"/>
                </a:solidFill>
                <a:ea typeface="ＭＳ Ｐゴシック" pitchFamily="34" charset="-128"/>
              </a:rPr>
              <a:t>3</a:t>
            </a:r>
            <a:r>
              <a:rPr lang="es-ES_tradnl" altLang="ja-JP" sz="2100" b="0">
                <a:solidFill>
                  <a:schemeClr val="accent2"/>
                </a:solidFill>
                <a:ea typeface="ＭＳ Ｐゴシック" pitchFamily="34" charset="-128"/>
              </a:rPr>
              <a:t>]</a:t>
            </a:r>
            <a:endParaRPr lang="es-ES_tradnl" sz="2100" b="0">
              <a:solidFill>
                <a:schemeClr val="accent2"/>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ES_tradnl" smtClean="0"/>
              <a:t>Servicios Ambientales - Huella H</a:t>
            </a:r>
            <a:r>
              <a:rPr lang="es-ES_tradnl" altLang="ja-JP" smtClean="0">
                <a:ea typeface="ＭＳ Ｐゴシック" pitchFamily="34" charset="-128"/>
              </a:rPr>
              <a:t>ídrica</a:t>
            </a:r>
            <a:endParaRPr lang="es-ES_tradnl" smtClean="0"/>
          </a:p>
        </p:txBody>
      </p:sp>
      <p:grpSp>
        <p:nvGrpSpPr>
          <p:cNvPr id="20483" name="Group 8"/>
          <p:cNvGrpSpPr>
            <a:grpSpLocks/>
          </p:cNvGrpSpPr>
          <p:nvPr/>
        </p:nvGrpSpPr>
        <p:grpSpPr bwMode="auto">
          <a:xfrm>
            <a:off x="7167563" y="484188"/>
            <a:ext cx="1797050" cy="385762"/>
            <a:chOff x="3408" y="996"/>
            <a:chExt cx="1399" cy="295"/>
          </a:xfrm>
        </p:grpSpPr>
        <p:sp>
          <p:nvSpPr>
            <p:cNvPr id="65545" name="AutoShape 9"/>
            <p:cNvSpPr>
              <a:spLocks noChangeArrowheads="1"/>
            </p:cNvSpPr>
            <p:nvPr/>
          </p:nvSpPr>
          <p:spPr bwMode="auto">
            <a:xfrm>
              <a:off x="3408" y="996"/>
              <a:ext cx="1399" cy="295"/>
            </a:xfrm>
            <a:prstGeom prst="roundRect">
              <a:avLst>
                <a:gd name="adj" fmla="val 16667"/>
              </a:avLst>
            </a:prstGeom>
            <a:solidFill>
              <a:srgbClr val="FF0000"/>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20490" name="Rectangle 10"/>
            <p:cNvSpPr>
              <a:spLocks noChangeArrowheads="1"/>
            </p:cNvSpPr>
            <p:nvPr/>
          </p:nvSpPr>
          <p:spPr bwMode="auto">
            <a:xfrm>
              <a:off x="3480" y="1075"/>
              <a:ext cx="1258" cy="137"/>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s-ES_tradnl" sz="1300" i="1">
                  <a:solidFill>
                    <a:schemeClr val="bg1"/>
                  </a:solidFill>
                </a:rPr>
                <a:t>Campaña 2007/ 2008</a:t>
              </a:r>
            </a:p>
          </p:txBody>
        </p:sp>
      </p:grpSp>
      <p:pic>
        <p:nvPicPr>
          <p:cNvPr id="65548" name="Picture 12" descr="Desplega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5950" y="4006850"/>
            <a:ext cx="5368925" cy="1860550"/>
          </a:xfrm>
          <a:prstGeom prst="rect">
            <a:avLst/>
          </a:prstGeom>
          <a:noFill/>
          <a:ln w="9525">
            <a:noFill/>
            <a:miter lim="800000"/>
            <a:headEnd/>
            <a:tailEnd/>
          </a:ln>
        </p:spPr>
      </p:pic>
      <p:pic>
        <p:nvPicPr>
          <p:cNvPr id="20485" name="Picture 13" descr="soporte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6375" y="2133600"/>
            <a:ext cx="6191250" cy="2154238"/>
          </a:xfrm>
          <a:prstGeom prst="rect">
            <a:avLst/>
          </a:prstGeom>
          <a:noFill/>
          <a:ln w="9525">
            <a:noFill/>
            <a:miter lim="800000"/>
            <a:headEnd/>
            <a:tailEnd/>
          </a:ln>
        </p:spPr>
      </p:pic>
      <p:sp>
        <p:nvSpPr>
          <p:cNvPr id="65550" name="Text Box 14"/>
          <p:cNvSpPr txBox="1">
            <a:spLocks noChangeArrowheads="1"/>
          </p:cNvSpPr>
          <p:nvPr/>
        </p:nvSpPr>
        <p:spPr bwMode="auto">
          <a:xfrm>
            <a:off x="1911350" y="2570163"/>
            <a:ext cx="3587750" cy="609600"/>
          </a:xfrm>
          <a:prstGeom prst="rect">
            <a:avLst/>
          </a:prstGeom>
          <a:noFill/>
          <a:ln w="9525">
            <a:noFill/>
            <a:miter lim="800000"/>
            <a:headEnd/>
            <a:tailEnd/>
          </a:ln>
        </p:spPr>
        <p:txBody>
          <a:bodyPr lIns="0" tIns="0" rIns="0" bIns="0">
            <a:spAutoFit/>
          </a:bodyPr>
          <a:lstStyle/>
          <a:p>
            <a:pPr marL="266700" indent="-266700">
              <a:spcBef>
                <a:spcPct val="100000"/>
              </a:spcBef>
              <a:buSzPct val="110000"/>
              <a:buFontTx/>
              <a:buBlip>
                <a:blip r:embed="rId5"/>
              </a:buBlip>
            </a:pPr>
            <a:r>
              <a:rPr lang="es-AR" sz="2000" i="1">
                <a:solidFill>
                  <a:schemeClr val="accent2"/>
                </a:solidFill>
              </a:rPr>
              <a:t>Una tonelada</a:t>
            </a:r>
            <a:r>
              <a:rPr lang="es-AR" sz="1700" b="0"/>
              <a:t> de soja requiere </a:t>
            </a:r>
            <a:r>
              <a:rPr lang="es-AR" sz="2000" i="1">
                <a:solidFill>
                  <a:schemeClr val="accent2"/>
                </a:solidFill>
              </a:rPr>
              <a:t>1.250 m3</a:t>
            </a:r>
            <a:r>
              <a:rPr lang="es-AR" sz="1700" b="0"/>
              <a:t> de </a:t>
            </a:r>
            <a:r>
              <a:rPr lang="es-AR" sz="2000" i="1">
                <a:solidFill>
                  <a:schemeClr val="accent2"/>
                </a:solidFill>
              </a:rPr>
              <a:t>agua</a:t>
            </a:r>
          </a:p>
        </p:txBody>
      </p:sp>
      <p:sp>
        <p:nvSpPr>
          <p:cNvPr id="65551" name="Text Box 15"/>
          <p:cNvSpPr txBox="1">
            <a:spLocks noChangeArrowheads="1"/>
          </p:cNvSpPr>
          <p:nvPr/>
        </p:nvSpPr>
        <p:spPr bwMode="auto">
          <a:xfrm>
            <a:off x="3846513" y="3286125"/>
            <a:ext cx="3387725" cy="579438"/>
          </a:xfrm>
          <a:prstGeom prst="rect">
            <a:avLst/>
          </a:prstGeom>
          <a:noFill/>
          <a:ln w="9525">
            <a:noFill/>
            <a:miter lim="800000"/>
            <a:headEnd/>
            <a:tailEnd/>
          </a:ln>
        </p:spPr>
        <p:txBody>
          <a:bodyPr lIns="0" tIns="0" rIns="0" bIns="0">
            <a:spAutoFit/>
          </a:bodyPr>
          <a:lstStyle/>
          <a:p>
            <a:pPr marL="266700" indent="-266700">
              <a:spcBef>
                <a:spcPct val="100000"/>
              </a:spcBef>
              <a:buSzPct val="110000"/>
              <a:buFontTx/>
              <a:buBlip>
                <a:blip r:embed="rId5"/>
              </a:buBlip>
            </a:pPr>
            <a:r>
              <a:rPr lang="es-AR" sz="1800" i="1"/>
              <a:t>En la </a:t>
            </a:r>
            <a:r>
              <a:rPr lang="es-AR" sz="2000" i="1">
                <a:solidFill>
                  <a:schemeClr val="accent2"/>
                </a:solidFill>
              </a:rPr>
              <a:t>campaña 2007/ 2008</a:t>
            </a:r>
            <a:r>
              <a:rPr lang="es-AR" sz="1800" i="1"/>
              <a:t> se requirieron...</a:t>
            </a:r>
          </a:p>
        </p:txBody>
      </p:sp>
      <p:pic>
        <p:nvPicPr>
          <p:cNvPr id="65552" name="Picture 16" descr="nº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98688" y="4333875"/>
            <a:ext cx="4743450" cy="1206500"/>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550"/>
                                        </p:tgtEl>
                                        <p:attrNameLst>
                                          <p:attrName>style.visibility</p:attrName>
                                        </p:attrNameLst>
                                      </p:cBhvr>
                                      <p:to>
                                        <p:strVal val="visible"/>
                                      </p:to>
                                    </p:set>
                                    <p:animEffect transition="in" filter="fade">
                                      <p:cBhvr>
                                        <p:cTn id="7" dur="500"/>
                                        <p:tgtEl>
                                          <p:spTgt spid="655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551"/>
                                        </p:tgtEl>
                                        <p:attrNameLst>
                                          <p:attrName>style.visibility</p:attrName>
                                        </p:attrNameLst>
                                      </p:cBhvr>
                                      <p:to>
                                        <p:strVal val="visible"/>
                                      </p:to>
                                    </p:set>
                                    <p:animEffect transition="in" filter="fade">
                                      <p:cBhvr>
                                        <p:cTn id="11" dur="500"/>
                                        <p:tgtEl>
                                          <p:spTgt spid="65551"/>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65548"/>
                                        </p:tgtEl>
                                        <p:attrNameLst>
                                          <p:attrName>style.visibility</p:attrName>
                                        </p:attrNameLst>
                                      </p:cBhvr>
                                      <p:to>
                                        <p:strVal val="visible"/>
                                      </p:to>
                                    </p:set>
                                    <p:animEffect transition="in" filter="slide(fromTop)">
                                      <p:cBhvr>
                                        <p:cTn id="16" dur="500"/>
                                        <p:tgtEl>
                                          <p:spTgt spid="65548"/>
                                        </p:tgtEl>
                                      </p:cBhvr>
                                    </p:animEffec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65552"/>
                                        </p:tgtEl>
                                        <p:attrNameLst>
                                          <p:attrName>style.visibility</p:attrName>
                                        </p:attrNameLst>
                                      </p:cBhvr>
                                      <p:to>
                                        <p:strVal val="visible"/>
                                      </p:to>
                                    </p:set>
                                    <p:anim calcmode="lin" valueType="num">
                                      <p:cBhvr>
                                        <p:cTn id="20" dur="500" fill="hold"/>
                                        <p:tgtEl>
                                          <p:spTgt spid="65552"/>
                                        </p:tgtEl>
                                        <p:attrNameLst>
                                          <p:attrName>ppt_w</p:attrName>
                                        </p:attrNameLst>
                                      </p:cBhvr>
                                      <p:tavLst>
                                        <p:tav tm="0">
                                          <p:val>
                                            <p:fltVal val="0"/>
                                          </p:val>
                                        </p:tav>
                                        <p:tav tm="100000">
                                          <p:val>
                                            <p:strVal val="#ppt_w"/>
                                          </p:val>
                                        </p:tav>
                                      </p:tavLst>
                                    </p:anim>
                                    <p:anim calcmode="lin" valueType="num">
                                      <p:cBhvr>
                                        <p:cTn id="21" dur="500" fill="hold"/>
                                        <p:tgtEl>
                                          <p:spTgt spid="65552"/>
                                        </p:tgtEl>
                                        <p:attrNameLst>
                                          <p:attrName>ppt_h</p:attrName>
                                        </p:attrNameLst>
                                      </p:cBhvr>
                                      <p:tavLst>
                                        <p:tav tm="0">
                                          <p:val>
                                            <p:fltVal val="0"/>
                                          </p:val>
                                        </p:tav>
                                        <p:tav tm="100000">
                                          <p:val>
                                            <p:strVal val="#ppt_h"/>
                                          </p:val>
                                        </p:tav>
                                      </p:tavLst>
                                    </p:anim>
                                    <p:animEffect transition="in" filter="fade">
                                      <p:cBhvr>
                                        <p:cTn id="22" dur="500"/>
                                        <p:tgtEl>
                                          <p:spTgt spid="65552"/>
                                        </p:tgtEl>
                                      </p:cBhvr>
                                    </p:animEffect>
                                  </p:childTnLst>
                                </p:cTn>
                              </p:par>
                              <p:par>
                                <p:cTn id="23" presetID="6" presetClass="emph" presetSubtype="0" accel="50000" decel="50000" autoRev="1" fill="hold" nodeType="withEffect">
                                  <p:stCondLst>
                                    <p:cond delay="400"/>
                                  </p:stCondLst>
                                  <p:childTnLst>
                                    <p:animScale>
                                      <p:cBhvr>
                                        <p:cTn id="24" dur="300" fill="hold"/>
                                        <p:tgtEl>
                                          <p:spTgt spid="6555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0" grpId="0"/>
      <p:bldP spid="655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8" y="1196975"/>
            <a:ext cx="8785225" cy="768350"/>
          </a:xfrm>
        </p:spPr>
        <p:txBody>
          <a:bodyPr/>
          <a:lstStyle/>
          <a:p>
            <a:r>
              <a:rPr lang="es-ES_tradnl" smtClean="0"/>
              <a:t>Impacto del Monocultivo de Soja en el Desarrollo Sustentable de la Argentina</a:t>
            </a:r>
          </a:p>
        </p:txBody>
      </p:sp>
      <p:grpSp>
        <p:nvGrpSpPr>
          <p:cNvPr id="2" name="Group 32"/>
          <p:cNvGrpSpPr>
            <a:grpSpLocks/>
          </p:cNvGrpSpPr>
          <p:nvPr/>
        </p:nvGrpSpPr>
        <p:grpSpPr bwMode="auto">
          <a:xfrm>
            <a:off x="476250" y="2125663"/>
            <a:ext cx="3790950" cy="4579937"/>
            <a:chOff x="300" y="1339"/>
            <a:chExt cx="2388" cy="2885"/>
          </a:xfrm>
        </p:grpSpPr>
        <p:grpSp>
          <p:nvGrpSpPr>
            <p:cNvPr id="8206" name="Group 8"/>
            <p:cNvGrpSpPr>
              <a:grpSpLocks/>
            </p:cNvGrpSpPr>
            <p:nvPr/>
          </p:nvGrpSpPr>
          <p:grpSpPr bwMode="auto">
            <a:xfrm>
              <a:off x="300" y="1339"/>
              <a:ext cx="2388" cy="2885"/>
              <a:chOff x="3168" y="1179"/>
              <a:chExt cx="2388" cy="2885"/>
            </a:xfrm>
          </p:grpSpPr>
          <p:pic>
            <p:nvPicPr>
              <p:cNvPr id="8208" name="Picture 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8" y="1179"/>
                <a:ext cx="720" cy="2885"/>
              </a:xfrm>
              <a:prstGeom prst="rect">
                <a:avLst/>
              </a:prstGeom>
              <a:noFill/>
              <a:ln w="9525">
                <a:noFill/>
                <a:miter lim="800000"/>
                <a:headEnd/>
                <a:tailEnd/>
              </a:ln>
            </p:spPr>
          </p:pic>
          <p:pic>
            <p:nvPicPr>
              <p:cNvPr id="8209" name="Picture 4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8" y="1179"/>
                <a:ext cx="1668" cy="2885"/>
              </a:xfrm>
              <a:prstGeom prst="rect">
                <a:avLst/>
              </a:prstGeom>
              <a:noFill/>
              <a:ln w="9525">
                <a:noFill/>
                <a:miter lim="800000"/>
                <a:headEnd/>
                <a:tailEnd/>
              </a:ln>
            </p:spPr>
          </p:pic>
        </p:grpSp>
        <p:sp>
          <p:nvSpPr>
            <p:cNvPr id="8207" name="Text Box 11"/>
            <p:cNvSpPr txBox="1">
              <a:spLocks noChangeArrowheads="1"/>
            </p:cNvSpPr>
            <p:nvPr/>
          </p:nvSpPr>
          <p:spPr bwMode="auto">
            <a:xfrm>
              <a:off x="1238" y="1471"/>
              <a:ext cx="513" cy="182"/>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s-ES_tradnl" sz="2100">
                  <a:solidFill>
                    <a:schemeClr val="accent2"/>
                  </a:solidFill>
                </a:rPr>
                <a:t>Activo</a:t>
              </a:r>
            </a:p>
          </p:txBody>
        </p:sp>
      </p:grpSp>
      <p:grpSp>
        <p:nvGrpSpPr>
          <p:cNvPr id="4" name="Group 33"/>
          <p:cNvGrpSpPr>
            <a:grpSpLocks/>
          </p:cNvGrpSpPr>
          <p:nvPr/>
        </p:nvGrpSpPr>
        <p:grpSpPr bwMode="auto">
          <a:xfrm>
            <a:off x="4503738" y="2125663"/>
            <a:ext cx="3790950" cy="4579937"/>
            <a:chOff x="2837" y="1339"/>
            <a:chExt cx="2388" cy="2885"/>
          </a:xfrm>
        </p:grpSpPr>
        <p:pic>
          <p:nvPicPr>
            <p:cNvPr id="8203" name="Picture 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7" y="1339"/>
              <a:ext cx="720" cy="2885"/>
            </a:xfrm>
            <a:prstGeom prst="rect">
              <a:avLst/>
            </a:prstGeom>
            <a:noFill/>
            <a:ln w="9525">
              <a:noFill/>
              <a:miter lim="800000"/>
              <a:headEnd/>
              <a:tailEnd/>
            </a:ln>
          </p:spPr>
        </p:pic>
        <p:pic>
          <p:nvPicPr>
            <p:cNvPr id="8204" name="Picture 4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7" y="1339"/>
              <a:ext cx="1668" cy="2885"/>
            </a:xfrm>
            <a:prstGeom prst="rect">
              <a:avLst/>
            </a:prstGeom>
            <a:noFill/>
            <a:ln w="9525">
              <a:noFill/>
              <a:miter lim="800000"/>
              <a:headEnd/>
              <a:tailEnd/>
            </a:ln>
          </p:spPr>
        </p:pic>
        <p:sp>
          <p:nvSpPr>
            <p:cNvPr id="8205" name="Text Box 15"/>
            <p:cNvSpPr txBox="1">
              <a:spLocks noChangeArrowheads="1"/>
            </p:cNvSpPr>
            <p:nvPr/>
          </p:nvSpPr>
          <p:spPr bwMode="auto">
            <a:xfrm>
              <a:off x="3760" y="1471"/>
              <a:ext cx="542" cy="182"/>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s-ES_tradnl" sz="2100">
                  <a:solidFill>
                    <a:schemeClr val="accent2"/>
                  </a:solidFill>
                </a:rPr>
                <a:t>Pasivo</a:t>
              </a:r>
            </a:p>
          </p:txBody>
        </p:sp>
      </p:grpSp>
      <p:grpSp>
        <p:nvGrpSpPr>
          <p:cNvPr id="5" name="Group 34"/>
          <p:cNvGrpSpPr>
            <a:grpSpLocks/>
          </p:cNvGrpSpPr>
          <p:nvPr/>
        </p:nvGrpSpPr>
        <p:grpSpPr bwMode="auto">
          <a:xfrm>
            <a:off x="628650" y="5664200"/>
            <a:ext cx="3486150" cy="889000"/>
            <a:chOff x="396" y="3568"/>
            <a:chExt cx="2196" cy="560"/>
          </a:xfrm>
        </p:grpSpPr>
        <p:sp>
          <p:nvSpPr>
            <p:cNvPr id="8201" name="AutoShape 23"/>
            <p:cNvSpPr>
              <a:spLocks noChangeArrowheads="1"/>
            </p:cNvSpPr>
            <p:nvPr/>
          </p:nvSpPr>
          <p:spPr bwMode="auto">
            <a:xfrm>
              <a:off x="396" y="3568"/>
              <a:ext cx="2196" cy="560"/>
            </a:xfrm>
            <a:prstGeom prst="roundRect">
              <a:avLst>
                <a:gd name="adj" fmla="val 6250"/>
              </a:avLst>
            </a:prstGeom>
            <a:solidFill>
              <a:srgbClr val="009644">
                <a:alpha val="50195"/>
              </a:srgbClr>
            </a:solidFill>
            <a:ln w="9525">
              <a:noFill/>
              <a:round/>
              <a:headEnd/>
              <a:tailEnd/>
            </a:ln>
          </p:spPr>
          <p:txBody>
            <a:bodyPr wrap="none" anchor="ctr"/>
            <a:lstStyle/>
            <a:p>
              <a:endParaRPr lang="es-ES"/>
            </a:p>
          </p:txBody>
        </p:sp>
        <p:sp>
          <p:nvSpPr>
            <p:cNvPr id="8202" name="Text Box 25"/>
            <p:cNvSpPr txBox="1">
              <a:spLocks noChangeArrowheads="1"/>
            </p:cNvSpPr>
            <p:nvPr/>
          </p:nvSpPr>
          <p:spPr bwMode="auto">
            <a:xfrm>
              <a:off x="483" y="3731"/>
              <a:ext cx="1040" cy="260"/>
            </a:xfrm>
            <a:prstGeom prst="rect">
              <a:avLst/>
            </a:prstGeom>
            <a:noFill/>
            <a:ln w="9525">
              <a:noFill/>
              <a:miter lim="800000"/>
              <a:headEnd/>
              <a:tailEnd/>
            </a:ln>
          </p:spPr>
          <p:txBody>
            <a:bodyPr wrap="none" lIns="0" tIns="0" rIns="0" bIns="0">
              <a:spAutoFit/>
            </a:bodyPr>
            <a:lstStyle/>
            <a:p>
              <a:pPr eaLnBrk="0" hangingPunct="0">
                <a:lnSpc>
                  <a:spcPct val="90000"/>
                </a:lnSpc>
              </a:pPr>
              <a:r>
                <a:rPr lang="es-ES_tradnl" sz="1500"/>
                <a:t>Rédito económico</a:t>
              </a:r>
              <a:br>
                <a:rPr lang="es-ES_tradnl" sz="1500"/>
              </a:br>
              <a:r>
                <a:rPr lang="es-ES_tradnl" sz="1500"/>
                <a:t>(corto plazo)</a:t>
              </a:r>
            </a:p>
          </p:txBody>
        </p:sp>
      </p:grpSp>
      <p:grpSp>
        <p:nvGrpSpPr>
          <p:cNvPr id="6" name="Group 35"/>
          <p:cNvGrpSpPr>
            <a:grpSpLocks/>
          </p:cNvGrpSpPr>
          <p:nvPr/>
        </p:nvGrpSpPr>
        <p:grpSpPr bwMode="auto">
          <a:xfrm>
            <a:off x="4656138" y="2668588"/>
            <a:ext cx="3486150" cy="3884612"/>
            <a:chOff x="2933" y="1653"/>
            <a:chExt cx="2196" cy="2475"/>
          </a:xfrm>
        </p:grpSpPr>
        <p:sp>
          <p:nvSpPr>
            <p:cNvPr id="8199" name="AutoShape 24"/>
            <p:cNvSpPr>
              <a:spLocks noChangeArrowheads="1"/>
            </p:cNvSpPr>
            <p:nvPr/>
          </p:nvSpPr>
          <p:spPr bwMode="auto">
            <a:xfrm>
              <a:off x="2933" y="1653"/>
              <a:ext cx="2196" cy="2475"/>
            </a:xfrm>
            <a:prstGeom prst="roundRect">
              <a:avLst>
                <a:gd name="adj" fmla="val 2324"/>
              </a:avLst>
            </a:prstGeom>
            <a:solidFill>
              <a:srgbClr val="FF0000">
                <a:alpha val="76862"/>
              </a:srgbClr>
            </a:solidFill>
            <a:ln w="9525">
              <a:noFill/>
              <a:round/>
              <a:headEnd/>
              <a:tailEnd/>
            </a:ln>
          </p:spPr>
          <p:txBody>
            <a:bodyPr wrap="none" anchor="ctr"/>
            <a:lstStyle/>
            <a:p>
              <a:endParaRPr lang="es-ES"/>
            </a:p>
          </p:txBody>
        </p:sp>
        <p:sp>
          <p:nvSpPr>
            <p:cNvPr id="8200" name="AutoShape 27"/>
            <p:cNvSpPr>
              <a:spLocks noChangeArrowheads="1"/>
            </p:cNvSpPr>
            <p:nvPr/>
          </p:nvSpPr>
          <p:spPr bwMode="auto">
            <a:xfrm>
              <a:off x="2993" y="1728"/>
              <a:ext cx="2100" cy="2337"/>
            </a:xfrm>
            <a:prstGeom prst="roundRect">
              <a:avLst>
                <a:gd name="adj" fmla="val 3417"/>
              </a:avLst>
            </a:prstGeom>
            <a:noFill/>
            <a:ln w="9525" algn="ctr">
              <a:noFill/>
              <a:round/>
              <a:headEnd/>
              <a:tailEnd/>
            </a:ln>
          </p:spPr>
          <p:txBody>
            <a:bodyPr lIns="0" tIns="0" rIns="0" bIns="0">
              <a:spAutoFit/>
            </a:bodyPr>
            <a:lstStyle/>
            <a:p>
              <a:pPr marL="342900" indent="-342900" eaLnBrk="0" hangingPunct="0">
                <a:lnSpc>
                  <a:spcPct val="90000"/>
                </a:lnSpc>
                <a:spcBef>
                  <a:spcPct val="50000"/>
                </a:spcBef>
                <a:buFontTx/>
                <a:buChar char="•"/>
              </a:pPr>
              <a:r>
                <a:rPr lang="es-ES" sz="1600">
                  <a:solidFill>
                    <a:schemeClr val="bg1"/>
                  </a:solidFill>
                </a:rPr>
                <a:t>Erosión de Suelo</a:t>
              </a:r>
            </a:p>
            <a:p>
              <a:pPr marL="342900" indent="-342900" eaLnBrk="0" hangingPunct="0">
                <a:lnSpc>
                  <a:spcPct val="90000"/>
                </a:lnSpc>
                <a:spcBef>
                  <a:spcPct val="50000"/>
                </a:spcBef>
                <a:buFontTx/>
                <a:buChar char="•"/>
              </a:pPr>
              <a:r>
                <a:rPr lang="es-ES" sz="1600">
                  <a:solidFill>
                    <a:schemeClr val="bg1"/>
                  </a:solidFill>
                </a:rPr>
                <a:t>Pérdida de Nutrientes</a:t>
              </a:r>
            </a:p>
            <a:p>
              <a:pPr marL="342900" indent="-342900" eaLnBrk="0" hangingPunct="0">
                <a:lnSpc>
                  <a:spcPct val="90000"/>
                </a:lnSpc>
                <a:spcBef>
                  <a:spcPct val="50000"/>
                </a:spcBef>
                <a:buFontTx/>
                <a:buChar char="•"/>
              </a:pPr>
              <a:r>
                <a:rPr lang="es-ES" sz="1600">
                  <a:solidFill>
                    <a:schemeClr val="bg1"/>
                  </a:solidFill>
                </a:rPr>
                <a:t>Desertificación</a:t>
              </a:r>
            </a:p>
            <a:p>
              <a:pPr marL="342900" indent="-342900" eaLnBrk="0" hangingPunct="0">
                <a:lnSpc>
                  <a:spcPct val="90000"/>
                </a:lnSpc>
                <a:spcBef>
                  <a:spcPct val="50000"/>
                </a:spcBef>
                <a:buFontTx/>
                <a:buChar char="•"/>
              </a:pPr>
              <a:r>
                <a:rPr lang="es-ES" sz="1600">
                  <a:solidFill>
                    <a:schemeClr val="bg1"/>
                  </a:solidFill>
                </a:rPr>
                <a:t>Contaminación de Aguas Superficiales</a:t>
              </a:r>
            </a:p>
            <a:p>
              <a:pPr marL="342900" indent="-342900" eaLnBrk="0" hangingPunct="0">
                <a:lnSpc>
                  <a:spcPct val="90000"/>
                </a:lnSpc>
                <a:spcBef>
                  <a:spcPct val="50000"/>
                </a:spcBef>
                <a:buFontTx/>
                <a:buChar char="•"/>
              </a:pPr>
              <a:r>
                <a:rPr lang="es-ES" sz="1600">
                  <a:solidFill>
                    <a:schemeClr val="bg1"/>
                  </a:solidFill>
                </a:rPr>
                <a:t>Incremento de las emisiones de GEIs</a:t>
              </a:r>
            </a:p>
            <a:p>
              <a:pPr marL="342900" indent="-342900" eaLnBrk="0" hangingPunct="0">
                <a:lnSpc>
                  <a:spcPct val="90000"/>
                </a:lnSpc>
                <a:spcBef>
                  <a:spcPct val="50000"/>
                </a:spcBef>
                <a:buFontTx/>
                <a:buChar char="•"/>
              </a:pPr>
              <a:r>
                <a:rPr lang="es-ES" sz="1600">
                  <a:solidFill>
                    <a:schemeClr val="bg1"/>
                  </a:solidFill>
                </a:rPr>
                <a:t>Exterminación de nuestro bosque nativo</a:t>
              </a:r>
            </a:p>
            <a:p>
              <a:pPr marL="342900" indent="-342900" eaLnBrk="0" hangingPunct="0">
                <a:lnSpc>
                  <a:spcPct val="90000"/>
                </a:lnSpc>
                <a:spcBef>
                  <a:spcPct val="50000"/>
                </a:spcBef>
                <a:buFontTx/>
                <a:buChar char="•"/>
              </a:pPr>
              <a:r>
                <a:rPr lang="es-ES" sz="1600">
                  <a:solidFill>
                    <a:schemeClr val="bg1"/>
                  </a:solidFill>
                </a:rPr>
                <a:t>Expulsión de los habitantes de la tierra hacia los cinturones de pobreza urbanos</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To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s-ES_tradnl" smtClean="0"/>
              <a:t>Total</a:t>
            </a:r>
            <a:r>
              <a:rPr lang="es-ES_tradnl" altLang="ja-JP" smtClean="0">
                <a:ea typeface="ＭＳ Ｐゴシック" pitchFamily="34" charset="-128"/>
              </a:rPr>
              <a:t> </a:t>
            </a:r>
            <a:r>
              <a:rPr lang="es-ES_tradnl" smtClean="0"/>
              <a:t>Pasivo Ambiental</a:t>
            </a:r>
          </a:p>
        </p:txBody>
      </p:sp>
      <p:grpSp>
        <p:nvGrpSpPr>
          <p:cNvPr id="2" name="Group 65"/>
          <p:cNvGrpSpPr>
            <a:grpSpLocks/>
          </p:cNvGrpSpPr>
          <p:nvPr/>
        </p:nvGrpSpPr>
        <p:grpSpPr bwMode="auto">
          <a:xfrm>
            <a:off x="179388" y="5595938"/>
            <a:ext cx="8491537" cy="820737"/>
            <a:chOff x="113" y="3525"/>
            <a:chExt cx="5349" cy="517"/>
          </a:xfrm>
        </p:grpSpPr>
        <p:sp>
          <p:nvSpPr>
            <p:cNvPr id="50240" name="AutoShape 64"/>
            <p:cNvSpPr>
              <a:spLocks noChangeArrowheads="1"/>
            </p:cNvSpPr>
            <p:nvPr/>
          </p:nvSpPr>
          <p:spPr bwMode="auto">
            <a:xfrm>
              <a:off x="113" y="3525"/>
              <a:ext cx="5349" cy="517"/>
            </a:xfrm>
            <a:prstGeom prst="roundRect">
              <a:avLst>
                <a:gd name="adj" fmla="val 9671"/>
              </a:avLst>
            </a:prstGeom>
            <a:solidFill>
              <a:schemeClr val="bg1"/>
            </a:solidFill>
            <a:ln w="9525">
              <a:noFill/>
              <a:round/>
              <a:headEnd/>
              <a:tailEnd/>
            </a:ln>
            <a:effectLst>
              <a:outerShdw dist="35921" dir="2700000" algn="ctr" rotWithShape="0">
                <a:schemeClr val="bg2">
                  <a:alpha val="50000"/>
                </a:schemeClr>
              </a:outerShdw>
            </a:effectLst>
          </p:spPr>
          <p:txBody>
            <a:bodyPr wrap="none" anchor="ctr"/>
            <a:lstStyle/>
            <a:p>
              <a:pPr>
                <a:defRPr/>
              </a:pPr>
              <a:endParaRPr lang="es-ES"/>
            </a:p>
          </p:txBody>
        </p:sp>
        <p:sp>
          <p:nvSpPr>
            <p:cNvPr id="21534" name="Text Box 4"/>
            <p:cNvSpPr txBox="1">
              <a:spLocks noChangeArrowheads="1"/>
            </p:cNvSpPr>
            <p:nvPr/>
          </p:nvSpPr>
          <p:spPr bwMode="auto">
            <a:xfrm>
              <a:off x="204" y="3688"/>
              <a:ext cx="1760" cy="192"/>
            </a:xfrm>
            <a:prstGeom prst="rect">
              <a:avLst/>
            </a:prstGeom>
            <a:noFill/>
            <a:ln w="9525" algn="ctr">
              <a:noFill/>
              <a:miter lim="800000"/>
              <a:headEnd/>
              <a:tailEnd/>
            </a:ln>
          </p:spPr>
          <p:txBody>
            <a:bodyPr wrap="none" lIns="0" tIns="0" rIns="0" bIns="0" anchor="ctr">
              <a:spAutoFit/>
            </a:bodyPr>
            <a:lstStyle/>
            <a:p>
              <a:r>
                <a:rPr lang="es-ES" sz="2000">
                  <a:solidFill>
                    <a:srgbClr val="FF0000"/>
                  </a:solidFill>
                </a:rPr>
                <a:t>Total Pasivo Ambiental</a:t>
              </a:r>
            </a:p>
          </p:txBody>
        </p:sp>
      </p:grpSp>
      <p:sp>
        <p:nvSpPr>
          <p:cNvPr id="50200" name="AutoShape 24"/>
          <p:cNvSpPr>
            <a:spLocks noChangeArrowheads="1"/>
          </p:cNvSpPr>
          <p:nvPr/>
        </p:nvSpPr>
        <p:spPr bwMode="auto">
          <a:xfrm>
            <a:off x="179388" y="4681538"/>
            <a:ext cx="8491537" cy="820737"/>
          </a:xfrm>
          <a:prstGeom prst="roundRect">
            <a:avLst>
              <a:gd name="adj" fmla="val 9671"/>
            </a:avLst>
          </a:prstGeom>
          <a:solidFill>
            <a:schemeClr val="bg1"/>
          </a:solidFill>
          <a:ln w="9525">
            <a:noFill/>
            <a:round/>
            <a:headEnd/>
            <a:tailEnd/>
          </a:ln>
          <a:effectLst>
            <a:outerShdw dist="35921" dir="2700000" algn="ctr" rotWithShape="0">
              <a:schemeClr val="bg2">
                <a:alpha val="50000"/>
              </a:schemeClr>
            </a:outerShdw>
          </a:effectLst>
        </p:spPr>
        <p:txBody>
          <a:bodyPr wrap="none" anchor="ctr"/>
          <a:lstStyle/>
          <a:p>
            <a:pPr>
              <a:defRPr/>
            </a:pPr>
            <a:endParaRPr lang="es-ES"/>
          </a:p>
        </p:txBody>
      </p:sp>
      <p:sp>
        <p:nvSpPr>
          <p:cNvPr id="50201" name="AutoShape 25"/>
          <p:cNvSpPr>
            <a:spLocks noChangeArrowheads="1"/>
          </p:cNvSpPr>
          <p:nvPr/>
        </p:nvSpPr>
        <p:spPr bwMode="auto">
          <a:xfrm>
            <a:off x="179388" y="2068513"/>
            <a:ext cx="8491537" cy="2552700"/>
          </a:xfrm>
          <a:prstGeom prst="roundRect">
            <a:avLst>
              <a:gd name="adj" fmla="val 4106"/>
            </a:avLst>
          </a:prstGeom>
          <a:solidFill>
            <a:schemeClr val="bg1"/>
          </a:solidFill>
          <a:ln w="9525">
            <a:noFill/>
            <a:round/>
            <a:headEnd/>
            <a:tailEnd/>
          </a:ln>
          <a:effectLst>
            <a:outerShdw dist="35921" dir="2700000" algn="ctr" rotWithShape="0">
              <a:schemeClr val="bg2"/>
            </a:outerShdw>
          </a:effectLst>
        </p:spPr>
        <p:txBody>
          <a:bodyPr wrap="none" anchor="ctr"/>
          <a:lstStyle/>
          <a:p>
            <a:pPr>
              <a:defRPr/>
            </a:pPr>
            <a:endParaRPr lang="es-ES"/>
          </a:p>
        </p:txBody>
      </p:sp>
      <p:sp>
        <p:nvSpPr>
          <p:cNvPr id="50202" name="AutoShape 26"/>
          <p:cNvSpPr>
            <a:spLocks noChangeArrowheads="1"/>
          </p:cNvSpPr>
          <p:nvPr/>
        </p:nvSpPr>
        <p:spPr bwMode="auto">
          <a:xfrm>
            <a:off x="3059113" y="2224088"/>
            <a:ext cx="2930525" cy="641350"/>
          </a:xfrm>
          <a:prstGeom prst="roundRect">
            <a:avLst>
              <a:gd name="adj" fmla="val 10000"/>
            </a:avLst>
          </a:prstGeom>
          <a:solidFill>
            <a:srgbClr val="FF3333"/>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50203" name="AutoShape 27"/>
          <p:cNvSpPr>
            <a:spLocks noChangeArrowheads="1"/>
          </p:cNvSpPr>
          <p:nvPr/>
        </p:nvSpPr>
        <p:spPr bwMode="auto">
          <a:xfrm>
            <a:off x="3059113" y="3033713"/>
            <a:ext cx="2930525" cy="641350"/>
          </a:xfrm>
          <a:prstGeom prst="roundRect">
            <a:avLst>
              <a:gd name="adj" fmla="val 10000"/>
            </a:avLst>
          </a:prstGeom>
          <a:solidFill>
            <a:srgbClr val="FF3333"/>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50204" name="AutoShape 28"/>
          <p:cNvSpPr>
            <a:spLocks noChangeArrowheads="1"/>
          </p:cNvSpPr>
          <p:nvPr/>
        </p:nvSpPr>
        <p:spPr bwMode="auto">
          <a:xfrm>
            <a:off x="3059113" y="3844925"/>
            <a:ext cx="2930525" cy="641350"/>
          </a:xfrm>
          <a:prstGeom prst="roundRect">
            <a:avLst>
              <a:gd name="adj" fmla="val 10000"/>
            </a:avLst>
          </a:prstGeom>
          <a:solidFill>
            <a:srgbClr val="FF3333"/>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50205" name="AutoShape 29"/>
          <p:cNvSpPr>
            <a:spLocks noChangeArrowheads="1"/>
          </p:cNvSpPr>
          <p:nvPr/>
        </p:nvSpPr>
        <p:spPr bwMode="auto">
          <a:xfrm>
            <a:off x="3059113" y="4746625"/>
            <a:ext cx="2930525" cy="641350"/>
          </a:xfrm>
          <a:prstGeom prst="roundRect">
            <a:avLst>
              <a:gd name="adj" fmla="val 10000"/>
            </a:avLst>
          </a:prstGeom>
          <a:solidFill>
            <a:srgbClr val="FF3333"/>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21514" name="Rectangle 31"/>
          <p:cNvSpPr>
            <a:spLocks noChangeArrowheads="1"/>
          </p:cNvSpPr>
          <p:nvPr/>
        </p:nvSpPr>
        <p:spPr bwMode="auto">
          <a:xfrm>
            <a:off x="3203575" y="2420938"/>
            <a:ext cx="1254125" cy="244475"/>
          </a:xfrm>
          <a:prstGeom prst="rect">
            <a:avLst/>
          </a:prstGeom>
          <a:noFill/>
          <a:ln w="9525">
            <a:noFill/>
            <a:miter lim="800000"/>
            <a:headEnd/>
            <a:tailEnd/>
          </a:ln>
        </p:spPr>
        <p:txBody>
          <a:bodyPr wrap="none" lIns="0" tIns="0" rIns="0" bIns="0" anchor="ctr">
            <a:spAutoFit/>
          </a:bodyPr>
          <a:lstStyle/>
          <a:p>
            <a:r>
              <a:rPr lang="es-ES" sz="1600" b="0">
                <a:solidFill>
                  <a:schemeClr val="bg1"/>
                </a:solidFill>
              </a:rPr>
              <a:t>Deforestación</a:t>
            </a:r>
            <a:endParaRPr lang="es-ES_tradnl" sz="1600" b="0">
              <a:solidFill>
                <a:schemeClr val="bg1"/>
              </a:solidFill>
            </a:endParaRPr>
          </a:p>
        </p:txBody>
      </p:sp>
      <p:sp>
        <p:nvSpPr>
          <p:cNvPr id="21515" name="Rectangle 32"/>
          <p:cNvSpPr>
            <a:spLocks noChangeArrowheads="1"/>
          </p:cNvSpPr>
          <p:nvPr/>
        </p:nvSpPr>
        <p:spPr bwMode="auto">
          <a:xfrm>
            <a:off x="3203575" y="3232150"/>
            <a:ext cx="688975" cy="244475"/>
          </a:xfrm>
          <a:prstGeom prst="rect">
            <a:avLst/>
          </a:prstGeom>
          <a:noFill/>
          <a:ln w="9525">
            <a:noFill/>
            <a:miter lim="800000"/>
            <a:headEnd/>
            <a:tailEnd/>
          </a:ln>
        </p:spPr>
        <p:txBody>
          <a:bodyPr wrap="none" lIns="0" tIns="0" rIns="0" bIns="0" anchor="ctr">
            <a:spAutoFit/>
          </a:bodyPr>
          <a:lstStyle/>
          <a:p>
            <a:r>
              <a:rPr lang="es-ES" sz="1600" b="0">
                <a:solidFill>
                  <a:schemeClr val="bg1"/>
                </a:solidFill>
              </a:rPr>
              <a:t>Erosión</a:t>
            </a:r>
            <a:endParaRPr lang="es-ES_tradnl" sz="1600" b="0">
              <a:solidFill>
                <a:schemeClr val="bg1"/>
              </a:solidFill>
            </a:endParaRPr>
          </a:p>
        </p:txBody>
      </p:sp>
      <p:sp>
        <p:nvSpPr>
          <p:cNvPr id="21516" name="Rectangle 33"/>
          <p:cNvSpPr>
            <a:spLocks noChangeArrowheads="1"/>
          </p:cNvSpPr>
          <p:nvPr/>
        </p:nvSpPr>
        <p:spPr bwMode="auto">
          <a:xfrm>
            <a:off x="3203575" y="4043363"/>
            <a:ext cx="2212975" cy="244475"/>
          </a:xfrm>
          <a:prstGeom prst="rect">
            <a:avLst/>
          </a:prstGeom>
          <a:noFill/>
          <a:ln w="9525">
            <a:noFill/>
            <a:miter lim="800000"/>
            <a:headEnd/>
            <a:tailEnd/>
          </a:ln>
        </p:spPr>
        <p:txBody>
          <a:bodyPr wrap="none" lIns="0" tIns="0" rIns="0" bIns="0" anchor="ctr">
            <a:spAutoFit/>
          </a:bodyPr>
          <a:lstStyle/>
          <a:p>
            <a:r>
              <a:rPr lang="es-ES" sz="1600" b="0">
                <a:solidFill>
                  <a:schemeClr val="bg1"/>
                </a:solidFill>
              </a:rPr>
              <a:t>Extracción de Nutrientes</a:t>
            </a:r>
            <a:endParaRPr lang="es-ES_tradnl" sz="1600" b="0">
              <a:solidFill>
                <a:schemeClr val="bg1"/>
              </a:solidFill>
            </a:endParaRPr>
          </a:p>
        </p:txBody>
      </p:sp>
      <p:sp>
        <p:nvSpPr>
          <p:cNvPr id="21517" name="Rectangle 34"/>
          <p:cNvSpPr>
            <a:spLocks noChangeArrowheads="1"/>
          </p:cNvSpPr>
          <p:nvPr/>
        </p:nvSpPr>
        <p:spPr bwMode="auto">
          <a:xfrm>
            <a:off x="3203575" y="4943475"/>
            <a:ext cx="2033588" cy="244475"/>
          </a:xfrm>
          <a:prstGeom prst="rect">
            <a:avLst/>
          </a:prstGeom>
          <a:noFill/>
          <a:ln w="9525">
            <a:noFill/>
            <a:miter lim="800000"/>
            <a:headEnd/>
            <a:tailEnd/>
          </a:ln>
        </p:spPr>
        <p:txBody>
          <a:bodyPr wrap="none" lIns="0" tIns="0" rIns="0" bIns="0" anchor="ctr">
            <a:spAutoFit/>
          </a:bodyPr>
          <a:lstStyle/>
          <a:p>
            <a:r>
              <a:rPr lang="es-ES" sz="1600" b="0">
                <a:solidFill>
                  <a:schemeClr val="bg1"/>
                </a:solidFill>
              </a:rPr>
              <a:t>Secuestro de Carbono</a:t>
            </a:r>
            <a:endParaRPr lang="es-ES_tradnl" sz="1600" b="0">
              <a:solidFill>
                <a:schemeClr val="bg1"/>
              </a:solidFill>
            </a:endParaRPr>
          </a:p>
        </p:txBody>
      </p:sp>
      <p:sp>
        <p:nvSpPr>
          <p:cNvPr id="21518" name="Rectangle 35"/>
          <p:cNvSpPr>
            <a:spLocks noChangeArrowheads="1"/>
          </p:cNvSpPr>
          <p:nvPr/>
        </p:nvSpPr>
        <p:spPr bwMode="auto">
          <a:xfrm>
            <a:off x="323850" y="2224088"/>
            <a:ext cx="2003425" cy="258762"/>
          </a:xfrm>
          <a:prstGeom prst="rect">
            <a:avLst/>
          </a:prstGeom>
          <a:noFill/>
          <a:ln w="9525">
            <a:noFill/>
            <a:miter lim="800000"/>
            <a:headEnd/>
            <a:tailEnd/>
          </a:ln>
        </p:spPr>
        <p:txBody>
          <a:bodyPr wrap="none" lIns="0" tIns="0" rIns="0" bIns="0" anchor="ctr">
            <a:spAutoFit/>
          </a:bodyPr>
          <a:lstStyle/>
          <a:p>
            <a:r>
              <a:rPr lang="es-ES" sz="1700">
                <a:solidFill>
                  <a:schemeClr val="accent2"/>
                </a:solidFill>
              </a:rPr>
              <a:t>Daños</a:t>
            </a:r>
            <a:r>
              <a:rPr lang="es-ES" sz="1700" b="0"/>
              <a:t> </a:t>
            </a:r>
            <a:r>
              <a:rPr lang="es-ES" sz="1700">
                <a:solidFill>
                  <a:schemeClr val="accent2"/>
                </a:solidFill>
              </a:rPr>
              <a:t>Ambientales</a:t>
            </a:r>
            <a:endParaRPr lang="es-ES_tradnl" sz="1700" b="0"/>
          </a:p>
        </p:txBody>
      </p:sp>
      <p:sp>
        <p:nvSpPr>
          <p:cNvPr id="21519" name="Rectangle 36"/>
          <p:cNvSpPr>
            <a:spLocks noChangeArrowheads="1"/>
          </p:cNvSpPr>
          <p:nvPr/>
        </p:nvSpPr>
        <p:spPr bwMode="auto">
          <a:xfrm>
            <a:off x="323850" y="4746625"/>
            <a:ext cx="2303463" cy="258763"/>
          </a:xfrm>
          <a:prstGeom prst="rect">
            <a:avLst/>
          </a:prstGeom>
          <a:noFill/>
          <a:ln w="9525">
            <a:noFill/>
            <a:miter lim="800000"/>
            <a:headEnd/>
            <a:tailEnd/>
          </a:ln>
        </p:spPr>
        <p:txBody>
          <a:bodyPr wrap="none" lIns="0" tIns="0" rIns="0" bIns="0" anchor="ctr">
            <a:spAutoFit/>
          </a:bodyPr>
          <a:lstStyle/>
          <a:p>
            <a:r>
              <a:rPr lang="es-ES" sz="1700">
                <a:solidFill>
                  <a:schemeClr val="accent2"/>
                </a:solidFill>
              </a:rPr>
              <a:t>Servicios Ambientales</a:t>
            </a:r>
            <a:endParaRPr lang="es-ES_tradnl" sz="1700">
              <a:solidFill>
                <a:schemeClr val="accent2"/>
              </a:solidFill>
            </a:endParaRPr>
          </a:p>
        </p:txBody>
      </p:sp>
      <p:sp>
        <p:nvSpPr>
          <p:cNvPr id="21520" name="Rectangle 38"/>
          <p:cNvSpPr>
            <a:spLocks noChangeArrowheads="1"/>
          </p:cNvSpPr>
          <p:nvPr/>
        </p:nvSpPr>
        <p:spPr bwMode="auto">
          <a:xfrm>
            <a:off x="1131888" y="3586163"/>
            <a:ext cx="1535112" cy="258762"/>
          </a:xfrm>
          <a:prstGeom prst="rect">
            <a:avLst/>
          </a:prstGeom>
          <a:noFill/>
          <a:ln w="9525">
            <a:noFill/>
            <a:miter lim="800000"/>
            <a:headEnd/>
            <a:tailEnd/>
          </a:ln>
        </p:spPr>
        <p:txBody>
          <a:bodyPr wrap="none" lIns="0" tIns="0" rIns="0" bIns="0" anchor="ctr">
            <a:spAutoFit/>
          </a:bodyPr>
          <a:lstStyle/>
          <a:p>
            <a:r>
              <a:rPr lang="es-ES" sz="1700">
                <a:solidFill>
                  <a:srgbClr val="FF3333"/>
                </a:solidFill>
              </a:rPr>
              <a:t>Pasivo Ed</a:t>
            </a:r>
            <a:r>
              <a:rPr lang="es-ES" altLang="ja-JP" sz="1700">
                <a:solidFill>
                  <a:srgbClr val="FF3333"/>
                </a:solidFill>
                <a:ea typeface="ＭＳ Ｐゴシック" pitchFamily="34" charset="-128"/>
              </a:rPr>
              <a:t>áfico</a:t>
            </a:r>
            <a:endParaRPr lang="es-ES_tradnl" sz="1700" b="0">
              <a:solidFill>
                <a:srgbClr val="FF3333"/>
              </a:solidFill>
            </a:endParaRPr>
          </a:p>
        </p:txBody>
      </p:sp>
      <p:sp>
        <p:nvSpPr>
          <p:cNvPr id="21521" name="AutoShape 39"/>
          <p:cNvSpPr>
            <a:spLocks noChangeArrowheads="1"/>
          </p:cNvSpPr>
          <p:nvPr/>
        </p:nvSpPr>
        <p:spPr bwMode="auto">
          <a:xfrm>
            <a:off x="979488" y="2965450"/>
            <a:ext cx="5010150" cy="1587500"/>
          </a:xfrm>
          <a:prstGeom prst="roundRect">
            <a:avLst>
              <a:gd name="adj" fmla="val 2514"/>
            </a:avLst>
          </a:prstGeom>
          <a:noFill/>
          <a:ln w="9525">
            <a:solidFill>
              <a:srgbClr val="FF3333"/>
            </a:solidFill>
            <a:prstDash val="sysDot"/>
            <a:round/>
            <a:headEnd/>
            <a:tailEnd/>
          </a:ln>
        </p:spPr>
        <p:txBody>
          <a:bodyPr wrap="none" anchor="ctr"/>
          <a:lstStyle/>
          <a:p>
            <a:endParaRPr lang="es-ES"/>
          </a:p>
        </p:txBody>
      </p:sp>
      <p:sp>
        <p:nvSpPr>
          <p:cNvPr id="21522" name="Rectangle 41"/>
          <p:cNvSpPr>
            <a:spLocks noChangeArrowheads="1"/>
          </p:cNvSpPr>
          <p:nvPr/>
        </p:nvSpPr>
        <p:spPr bwMode="auto">
          <a:xfrm>
            <a:off x="179388" y="1676400"/>
            <a:ext cx="8785225" cy="288925"/>
          </a:xfrm>
          <a:prstGeom prst="rect">
            <a:avLst/>
          </a:prstGeom>
          <a:noFill/>
          <a:ln w="9525">
            <a:noFill/>
            <a:miter lim="800000"/>
            <a:headEnd/>
            <a:tailEnd/>
          </a:ln>
        </p:spPr>
        <p:txBody>
          <a:bodyPr lIns="0" tIns="0" rIns="0" bIns="0">
            <a:spAutoFit/>
          </a:bodyPr>
          <a:lstStyle/>
          <a:p>
            <a:pPr eaLnBrk="0" hangingPunct="0">
              <a:lnSpc>
                <a:spcPct val="90000"/>
              </a:lnSpc>
            </a:pPr>
            <a:r>
              <a:rPr lang="es-ES_tradnl" altLang="ja-JP" sz="2100" b="0">
                <a:solidFill>
                  <a:schemeClr val="accent2"/>
                </a:solidFill>
                <a:ea typeface="ＭＳ Ｐゴシック" pitchFamily="34" charset="-128"/>
              </a:rPr>
              <a:t>[USD]</a:t>
            </a:r>
            <a:endParaRPr lang="es-ES_tradnl" sz="2100" b="0">
              <a:solidFill>
                <a:schemeClr val="accent2"/>
              </a:solidFill>
            </a:endParaRPr>
          </a:p>
        </p:txBody>
      </p:sp>
      <p:grpSp>
        <p:nvGrpSpPr>
          <p:cNvPr id="21523" name="Group 52"/>
          <p:cNvGrpSpPr>
            <a:grpSpLocks/>
          </p:cNvGrpSpPr>
          <p:nvPr/>
        </p:nvGrpSpPr>
        <p:grpSpPr bwMode="auto">
          <a:xfrm>
            <a:off x="7167563" y="484188"/>
            <a:ext cx="1797050" cy="385762"/>
            <a:chOff x="3408" y="996"/>
            <a:chExt cx="1399" cy="295"/>
          </a:xfrm>
        </p:grpSpPr>
        <p:sp>
          <p:nvSpPr>
            <p:cNvPr id="50229" name="AutoShape 53"/>
            <p:cNvSpPr>
              <a:spLocks noChangeArrowheads="1"/>
            </p:cNvSpPr>
            <p:nvPr/>
          </p:nvSpPr>
          <p:spPr bwMode="auto">
            <a:xfrm>
              <a:off x="3408" y="996"/>
              <a:ext cx="1399" cy="295"/>
            </a:xfrm>
            <a:prstGeom prst="roundRect">
              <a:avLst>
                <a:gd name="adj" fmla="val 16667"/>
              </a:avLst>
            </a:prstGeom>
            <a:solidFill>
              <a:srgbClr val="FF0000"/>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21532" name="Rectangle 54"/>
            <p:cNvSpPr>
              <a:spLocks noChangeArrowheads="1"/>
            </p:cNvSpPr>
            <p:nvPr/>
          </p:nvSpPr>
          <p:spPr bwMode="auto">
            <a:xfrm>
              <a:off x="3480" y="1075"/>
              <a:ext cx="1258" cy="137"/>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s-ES_tradnl" sz="1300" i="1">
                  <a:solidFill>
                    <a:schemeClr val="bg1"/>
                  </a:solidFill>
                </a:rPr>
                <a:t>Campaña 2007/ 2008</a:t>
              </a:r>
            </a:p>
          </p:txBody>
        </p:sp>
      </p:grpSp>
      <p:grpSp>
        <p:nvGrpSpPr>
          <p:cNvPr id="4" name="Group 66"/>
          <p:cNvGrpSpPr>
            <a:grpSpLocks/>
          </p:cNvGrpSpPr>
          <p:nvPr/>
        </p:nvGrpSpPr>
        <p:grpSpPr bwMode="auto">
          <a:xfrm>
            <a:off x="4038600" y="5718175"/>
            <a:ext cx="4495800" cy="555625"/>
            <a:chOff x="2544" y="3602"/>
            <a:chExt cx="2832" cy="350"/>
          </a:xfrm>
        </p:grpSpPr>
        <p:pic>
          <p:nvPicPr>
            <p:cNvPr id="21529" name="Picture 58" descr="us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4" y="3668"/>
              <a:ext cx="576" cy="263"/>
            </a:xfrm>
            <a:prstGeom prst="rect">
              <a:avLst/>
            </a:prstGeom>
            <a:noFill/>
            <a:ln w="9525">
              <a:noFill/>
              <a:miter lim="800000"/>
              <a:headEnd/>
              <a:tailEnd/>
            </a:ln>
          </p:spPr>
        </p:pic>
        <p:pic>
          <p:nvPicPr>
            <p:cNvPr id="21530" name="Picture 59" descr="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7" y="3602"/>
              <a:ext cx="2229" cy="350"/>
            </a:xfrm>
            <a:prstGeom prst="rect">
              <a:avLst/>
            </a:prstGeom>
            <a:noFill/>
            <a:ln w="9525">
              <a:noFill/>
              <a:miter lim="800000"/>
              <a:headEnd/>
              <a:tailEnd/>
            </a:ln>
          </p:spPr>
        </p:pic>
      </p:grpSp>
      <p:pic>
        <p:nvPicPr>
          <p:cNvPr id="50236" name="Picture 60" descr="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24625" y="3175000"/>
            <a:ext cx="2009775" cy="360363"/>
          </a:xfrm>
          <a:prstGeom prst="rect">
            <a:avLst/>
          </a:prstGeom>
          <a:noFill/>
          <a:ln w="9525">
            <a:noFill/>
            <a:miter lim="800000"/>
            <a:headEnd/>
            <a:tailEnd/>
          </a:ln>
        </p:spPr>
      </p:pic>
      <p:pic>
        <p:nvPicPr>
          <p:cNvPr id="50237" name="Picture 61" descr="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5225" y="3984625"/>
            <a:ext cx="2289175" cy="361950"/>
          </a:xfrm>
          <a:prstGeom prst="rect">
            <a:avLst/>
          </a:prstGeom>
          <a:noFill/>
          <a:ln w="9525">
            <a:noFill/>
            <a:miter lim="800000"/>
            <a:headEnd/>
            <a:tailEnd/>
          </a:ln>
        </p:spPr>
      </p:pic>
      <p:pic>
        <p:nvPicPr>
          <p:cNvPr id="50238" name="Picture 62" descr="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5225" y="4886325"/>
            <a:ext cx="2289175" cy="361950"/>
          </a:xfrm>
          <a:prstGeom prst="rect">
            <a:avLst/>
          </a:prstGeom>
          <a:noFill/>
          <a:ln w="9525">
            <a:noFill/>
            <a:miter lim="800000"/>
            <a:headEnd/>
            <a:tailEnd/>
          </a:ln>
        </p:spPr>
      </p:pic>
      <p:pic>
        <p:nvPicPr>
          <p:cNvPr id="50239" name="Picture 63" descr="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24625" y="2363788"/>
            <a:ext cx="2009775" cy="361950"/>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239"/>
                                        </p:tgtEl>
                                        <p:attrNameLst>
                                          <p:attrName>style.visibility</p:attrName>
                                        </p:attrNameLst>
                                      </p:cBhvr>
                                      <p:to>
                                        <p:strVal val="visible"/>
                                      </p:to>
                                    </p:set>
                                    <p:animEffect transition="in" filter="fade">
                                      <p:cBhvr>
                                        <p:cTn id="7" dur="500"/>
                                        <p:tgtEl>
                                          <p:spTgt spid="502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236"/>
                                        </p:tgtEl>
                                        <p:attrNameLst>
                                          <p:attrName>style.visibility</p:attrName>
                                        </p:attrNameLst>
                                      </p:cBhvr>
                                      <p:to>
                                        <p:strVal val="visible"/>
                                      </p:to>
                                    </p:set>
                                    <p:animEffect transition="in" filter="fade">
                                      <p:cBhvr>
                                        <p:cTn id="11" dur="500"/>
                                        <p:tgtEl>
                                          <p:spTgt spid="502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237"/>
                                        </p:tgtEl>
                                        <p:attrNameLst>
                                          <p:attrName>style.visibility</p:attrName>
                                        </p:attrNameLst>
                                      </p:cBhvr>
                                      <p:to>
                                        <p:strVal val="visible"/>
                                      </p:to>
                                    </p:set>
                                    <p:animEffect transition="in" filter="fade">
                                      <p:cBhvr>
                                        <p:cTn id="15" dur="500"/>
                                        <p:tgtEl>
                                          <p:spTgt spid="502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238"/>
                                        </p:tgtEl>
                                        <p:attrNameLst>
                                          <p:attrName>style.visibility</p:attrName>
                                        </p:attrNameLst>
                                      </p:cBhvr>
                                      <p:to>
                                        <p:strVal val="visible"/>
                                      </p:to>
                                    </p:set>
                                    <p:animEffect transition="in" filter="fade">
                                      <p:cBhvr>
                                        <p:cTn id="19" dur="500"/>
                                        <p:tgtEl>
                                          <p:spTgt spid="5023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3" presetClass="entr" presetSubtype="3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strVal val="4*#ppt_w"/>
                                          </p:val>
                                        </p:tav>
                                        <p:tav tm="100000">
                                          <p:val>
                                            <p:strVal val="#ppt_w"/>
                                          </p:val>
                                        </p:tav>
                                      </p:tavLst>
                                    </p:anim>
                                    <p:anim calcmode="lin" valueType="num">
                                      <p:cBhvr>
                                        <p:cTn id="30"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1196975"/>
            <a:ext cx="8785225" cy="357188"/>
          </a:xfrm>
          <a:noFill/>
        </p:spPr>
        <p:txBody>
          <a:bodyPr/>
          <a:lstStyle/>
          <a:p>
            <a:r>
              <a:rPr lang="es-ES" sz="2600" smtClean="0"/>
              <a:t>Que la secuencia de nuestro desarrollo agrícola no sea:</a:t>
            </a:r>
            <a:endParaRPr lang="es-ES_tradnl" sz="2600" smtClean="0"/>
          </a:p>
        </p:txBody>
      </p:sp>
      <p:pic>
        <p:nvPicPr>
          <p:cNvPr id="101379" name="Picture 3" descr="1003ParqueNacionalChaco-Camino"/>
          <p:cNvPicPr preferRelativeResize="0">
            <a:picLocks noChangeArrowheads="1"/>
          </p:cNvPicPr>
          <p:nvPr/>
        </p:nvPicPr>
        <p:blipFill>
          <a:blip r:embed="rId3"/>
          <a:srcRect/>
          <a:stretch>
            <a:fillRect/>
          </a:stretch>
        </p:blipFill>
        <p:spPr bwMode="auto">
          <a:xfrm>
            <a:off x="2068513" y="2057400"/>
            <a:ext cx="5399087" cy="3959225"/>
          </a:xfrm>
          <a:prstGeom prst="rect">
            <a:avLst/>
          </a:prstGeom>
          <a:noFill/>
          <a:ln w="76200">
            <a:solidFill>
              <a:schemeClr val="bg1"/>
            </a:solidFill>
            <a:miter lim="800000"/>
            <a:headEnd/>
            <a:tailEnd/>
          </a:ln>
          <a:effectLst>
            <a:outerShdw dist="35921" dir="2700000" algn="ctr" rotWithShape="0">
              <a:srgbClr val="808080"/>
            </a:outerShdw>
          </a:effectLst>
        </p:spPr>
      </p:pic>
      <p:pic>
        <p:nvPicPr>
          <p:cNvPr id="101380" name="Picture 4" descr="soja"/>
          <p:cNvPicPr preferRelativeResize="0">
            <a:picLocks noChangeArrowheads="1"/>
          </p:cNvPicPr>
          <p:nvPr/>
        </p:nvPicPr>
        <p:blipFill>
          <a:blip r:embed="rId4">
            <a:grayscl/>
          </a:blip>
          <a:srcRect/>
          <a:stretch>
            <a:fillRect/>
          </a:stretch>
        </p:blipFill>
        <p:spPr bwMode="auto">
          <a:xfrm>
            <a:off x="2068513" y="2057400"/>
            <a:ext cx="5399087" cy="3959225"/>
          </a:xfrm>
          <a:prstGeom prst="rect">
            <a:avLst/>
          </a:prstGeom>
          <a:noFill/>
          <a:ln w="76200">
            <a:solidFill>
              <a:schemeClr val="bg1"/>
            </a:solidFill>
            <a:miter lim="800000"/>
            <a:headEnd/>
            <a:tailEnd/>
          </a:ln>
          <a:effectLst>
            <a:outerShdw dist="35921" dir="2700000" algn="ctr" rotWithShape="0">
              <a:srgbClr val="808080"/>
            </a:outerShdw>
          </a:effectLst>
        </p:spPr>
      </p:pic>
      <p:pic>
        <p:nvPicPr>
          <p:cNvPr id="101381" name="Picture 5" descr="Imagen6"/>
          <p:cNvPicPr preferRelativeResize="0">
            <a:picLocks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2068513" y="2057400"/>
            <a:ext cx="5399087" cy="3959225"/>
          </a:xfrm>
          <a:prstGeom prst="rect">
            <a:avLst/>
          </a:prstGeom>
          <a:noFill/>
          <a:ln w="76200">
            <a:solidFill>
              <a:schemeClr val="bg1"/>
            </a:solidFill>
            <a:miter lim="800000"/>
            <a:headEnd/>
            <a:tailEnd/>
          </a:ln>
          <a:effectLst>
            <a:outerShdw dist="35921" dir="2700000" algn="ctr" rotWithShape="0">
              <a:srgbClr val="808080"/>
            </a:outerShdw>
          </a:effectLst>
        </p:spPr>
      </p:pic>
      <p:pic>
        <p:nvPicPr>
          <p:cNvPr id="101382" name="Picture 6" descr="Imagen7"/>
          <p:cNvPicPr preferRelativeResize="0">
            <a:picLocks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2068513" y="2057400"/>
            <a:ext cx="5399087" cy="3959225"/>
          </a:xfrm>
          <a:prstGeom prst="rect">
            <a:avLst/>
          </a:prstGeom>
          <a:noFill/>
          <a:ln w="76200">
            <a:solidFill>
              <a:schemeClr val="bg1"/>
            </a:solidFill>
            <a:miter lim="800000"/>
            <a:headEnd/>
            <a:tailEnd/>
          </a:ln>
          <a:effectLst>
            <a:outerShdw dist="35921" dir="2700000" algn="ctr" rotWithShape="0">
              <a:srgbClr val="808080"/>
            </a:outerShdw>
          </a:effectLst>
        </p:spPr>
      </p:pic>
      <p:pic>
        <p:nvPicPr>
          <p:cNvPr id="101383" name="Picture 7"/>
          <p:cNvPicPr preferRelativeResize="0">
            <a:picLocks noChangeArrowheads="1"/>
          </p:cNvPicPr>
          <p:nvPr/>
        </p:nvPicPr>
        <p:blipFill>
          <a:blip r:embed="rId7">
            <a:grayscl/>
          </a:blip>
          <a:srcRect/>
          <a:stretch>
            <a:fillRect/>
          </a:stretch>
        </p:blipFill>
        <p:spPr bwMode="auto">
          <a:xfrm>
            <a:off x="2068513" y="2057400"/>
            <a:ext cx="5399087" cy="3959225"/>
          </a:xfrm>
          <a:prstGeom prst="rect">
            <a:avLst/>
          </a:prstGeom>
          <a:noFill/>
          <a:ln w="76200">
            <a:solidFill>
              <a:schemeClr val="bg1"/>
            </a:solidFill>
            <a:miter lim="800000"/>
            <a:headEnd/>
            <a:tailEnd/>
          </a:ln>
          <a:effectLst>
            <a:outerShdw dist="35921" dir="2700000" algn="ctr" rotWithShape="0">
              <a:srgbClr val="808080"/>
            </a:outerShdw>
          </a:effectLst>
        </p:spPr>
      </p:pic>
      <p:grpSp>
        <p:nvGrpSpPr>
          <p:cNvPr id="22536" name="Group 25"/>
          <p:cNvGrpSpPr>
            <a:grpSpLocks/>
          </p:cNvGrpSpPr>
          <p:nvPr/>
        </p:nvGrpSpPr>
        <p:grpSpPr bwMode="auto">
          <a:xfrm>
            <a:off x="323850" y="2105025"/>
            <a:ext cx="2724150" cy="1416050"/>
            <a:chOff x="204" y="1326"/>
            <a:chExt cx="1716" cy="892"/>
          </a:xfrm>
        </p:grpSpPr>
        <p:pic>
          <p:nvPicPr>
            <p:cNvPr id="22546" name="Picture 9" descr="Ficha orga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4" y="1326"/>
              <a:ext cx="1716" cy="892"/>
            </a:xfrm>
            <a:prstGeom prst="rect">
              <a:avLst/>
            </a:prstGeom>
            <a:noFill/>
            <a:ln w="9525">
              <a:noFill/>
              <a:miter lim="800000"/>
              <a:headEnd/>
              <a:tailEnd/>
            </a:ln>
          </p:spPr>
        </p:pic>
        <p:sp>
          <p:nvSpPr>
            <p:cNvPr id="22547" name="Rectangle 10"/>
            <p:cNvSpPr>
              <a:spLocks noChangeArrowheads="1"/>
            </p:cNvSpPr>
            <p:nvPr/>
          </p:nvSpPr>
          <p:spPr bwMode="auto">
            <a:xfrm>
              <a:off x="460" y="1689"/>
              <a:ext cx="1329" cy="164"/>
            </a:xfrm>
            <a:prstGeom prst="rect">
              <a:avLst/>
            </a:prstGeom>
            <a:noFill/>
            <a:ln w="9525">
              <a:noFill/>
              <a:miter lim="800000"/>
              <a:headEnd/>
              <a:tailEnd/>
            </a:ln>
          </p:spPr>
          <p:txBody>
            <a:bodyPr lIns="0" tIns="0" rIns="0" bIns="0" anchor="ctr">
              <a:spAutoFit/>
            </a:bodyPr>
            <a:lstStyle/>
            <a:p>
              <a:pPr>
                <a:lnSpc>
                  <a:spcPct val="90000"/>
                </a:lnSpc>
              </a:pPr>
              <a:r>
                <a:rPr lang="es-AR" sz="1900"/>
                <a:t>Bosque Nativo</a:t>
              </a:r>
            </a:p>
          </p:txBody>
        </p:sp>
      </p:grpSp>
      <p:grpSp>
        <p:nvGrpSpPr>
          <p:cNvPr id="3" name="Group 26"/>
          <p:cNvGrpSpPr>
            <a:grpSpLocks/>
          </p:cNvGrpSpPr>
          <p:nvPr/>
        </p:nvGrpSpPr>
        <p:grpSpPr bwMode="auto">
          <a:xfrm>
            <a:off x="323850" y="2105025"/>
            <a:ext cx="2724150" cy="1416050"/>
            <a:chOff x="575" y="1925"/>
            <a:chExt cx="1716" cy="892"/>
          </a:xfrm>
        </p:grpSpPr>
        <p:pic>
          <p:nvPicPr>
            <p:cNvPr id="22544" name="Picture 9" descr="Ficha orga 2"/>
            <p:cNvPicPr>
              <a:picLocks noChangeAspect="1" noChangeArrowheads="1"/>
            </p:cNvPicPr>
            <p:nvPr/>
          </p:nvPicPr>
          <p:blipFill>
            <a:blip r:embed="rId8" cstate="email">
              <a:grayscl/>
              <a:extLst>
                <a:ext uri="{28A0092B-C50C-407E-A947-70E740481C1C}">
                  <a14:useLocalDpi xmlns:a14="http://schemas.microsoft.com/office/drawing/2010/main"/>
                </a:ext>
              </a:extLst>
            </a:blip>
            <a:srcRect/>
            <a:stretch>
              <a:fillRect/>
            </a:stretch>
          </p:blipFill>
          <p:spPr bwMode="auto">
            <a:xfrm>
              <a:off x="575" y="1925"/>
              <a:ext cx="1716" cy="892"/>
            </a:xfrm>
            <a:prstGeom prst="rect">
              <a:avLst/>
            </a:prstGeom>
            <a:noFill/>
            <a:ln w="9525">
              <a:noFill/>
              <a:miter lim="800000"/>
              <a:headEnd/>
              <a:tailEnd/>
            </a:ln>
          </p:spPr>
        </p:pic>
        <p:sp>
          <p:nvSpPr>
            <p:cNvPr id="22545" name="Rectangle 10"/>
            <p:cNvSpPr>
              <a:spLocks noChangeArrowheads="1"/>
            </p:cNvSpPr>
            <p:nvPr/>
          </p:nvSpPr>
          <p:spPr bwMode="auto">
            <a:xfrm>
              <a:off x="831" y="2288"/>
              <a:ext cx="1329" cy="164"/>
            </a:xfrm>
            <a:prstGeom prst="rect">
              <a:avLst/>
            </a:prstGeom>
            <a:noFill/>
            <a:ln w="9525">
              <a:noFill/>
              <a:miter lim="800000"/>
              <a:headEnd/>
              <a:tailEnd/>
            </a:ln>
          </p:spPr>
          <p:txBody>
            <a:bodyPr lIns="0" tIns="0" rIns="0" bIns="0" anchor="ctr">
              <a:spAutoFit/>
            </a:bodyPr>
            <a:lstStyle/>
            <a:p>
              <a:pPr>
                <a:lnSpc>
                  <a:spcPct val="90000"/>
                </a:lnSpc>
              </a:pPr>
              <a:r>
                <a:rPr lang="es-AR" sz="1900"/>
                <a:t>Monocultivo</a:t>
              </a:r>
            </a:p>
          </p:txBody>
        </p:sp>
      </p:grpSp>
      <p:grpSp>
        <p:nvGrpSpPr>
          <p:cNvPr id="4" name="Group 27"/>
          <p:cNvGrpSpPr>
            <a:grpSpLocks/>
          </p:cNvGrpSpPr>
          <p:nvPr/>
        </p:nvGrpSpPr>
        <p:grpSpPr bwMode="auto">
          <a:xfrm>
            <a:off x="323850" y="2105025"/>
            <a:ext cx="2724150" cy="1416050"/>
            <a:chOff x="831" y="2452"/>
            <a:chExt cx="1716" cy="892"/>
          </a:xfrm>
        </p:grpSpPr>
        <p:pic>
          <p:nvPicPr>
            <p:cNvPr id="22542" name="Picture 9" descr="Ficha orga 2"/>
            <p:cNvPicPr>
              <a:picLocks noChangeAspect="1" noChangeArrowheads="1"/>
            </p:cNvPicPr>
            <p:nvPr/>
          </p:nvPicPr>
          <p:blipFill>
            <a:blip r:embed="rId8" cstate="email">
              <a:grayscl/>
              <a:extLst>
                <a:ext uri="{28A0092B-C50C-407E-A947-70E740481C1C}">
                  <a14:useLocalDpi xmlns:a14="http://schemas.microsoft.com/office/drawing/2010/main"/>
                </a:ext>
              </a:extLst>
            </a:blip>
            <a:srcRect/>
            <a:stretch>
              <a:fillRect/>
            </a:stretch>
          </p:blipFill>
          <p:spPr bwMode="auto">
            <a:xfrm>
              <a:off x="831" y="2452"/>
              <a:ext cx="1716" cy="892"/>
            </a:xfrm>
            <a:prstGeom prst="rect">
              <a:avLst/>
            </a:prstGeom>
            <a:noFill/>
            <a:ln w="9525">
              <a:noFill/>
              <a:miter lim="800000"/>
              <a:headEnd/>
              <a:tailEnd/>
            </a:ln>
          </p:spPr>
        </p:pic>
        <p:sp>
          <p:nvSpPr>
            <p:cNvPr id="22543" name="Rectangle 10"/>
            <p:cNvSpPr>
              <a:spLocks noChangeArrowheads="1"/>
            </p:cNvSpPr>
            <p:nvPr/>
          </p:nvSpPr>
          <p:spPr bwMode="auto">
            <a:xfrm>
              <a:off x="1087" y="2815"/>
              <a:ext cx="1361" cy="164"/>
            </a:xfrm>
            <a:prstGeom prst="rect">
              <a:avLst/>
            </a:prstGeom>
            <a:noFill/>
            <a:ln w="9525">
              <a:noFill/>
              <a:miter lim="800000"/>
              <a:headEnd/>
              <a:tailEnd/>
            </a:ln>
          </p:spPr>
          <p:txBody>
            <a:bodyPr lIns="0" tIns="0" rIns="0" bIns="0" anchor="ctr">
              <a:spAutoFit/>
            </a:bodyPr>
            <a:lstStyle/>
            <a:p>
              <a:pPr>
                <a:lnSpc>
                  <a:spcPct val="90000"/>
                </a:lnSpc>
              </a:pPr>
              <a:r>
                <a:rPr lang="es-AR" sz="1900"/>
                <a:t>Erosi</a:t>
              </a:r>
              <a:r>
                <a:rPr lang="es-AR" altLang="ja-JP" sz="1900">
                  <a:ea typeface="ＭＳ Ｐゴシック" pitchFamily="34" charset="-128"/>
                </a:rPr>
                <a:t>ón</a:t>
              </a:r>
              <a:endParaRPr lang="es-AR" sz="1900"/>
            </a:p>
          </p:txBody>
        </p:sp>
      </p:grpSp>
      <p:grpSp>
        <p:nvGrpSpPr>
          <p:cNvPr id="5" name="Group 28"/>
          <p:cNvGrpSpPr>
            <a:grpSpLocks/>
          </p:cNvGrpSpPr>
          <p:nvPr/>
        </p:nvGrpSpPr>
        <p:grpSpPr bwMode="auto">
          <a:xfrm>
            <a:off x="323850" y="2105025"/>
            <a:ext cx="2724150" cy="1416050"/>
            <a:chOff x="1087" y="2898"/>
            <a:chExt cx="1716" cy="892"/>
          </a:xfrm>
        </p:grpSpPr>
        <p:pic>
          <p:nvPicPr>
            <p:cNvPr id="22540" name="Picture 9" descr="Ficha orga 2"/>
            <p:cNvPicPr>
              <a:picLocks noChangeAspect="1" noChangeArrowheads="1"/>
            </p:cNvPicPr>
            <p:nvPr/>
          </p:nvPicPr>
          <p:blipFill>
            <a:blip r:embed="rId8" cstate="email">
              <a:grayscl/>
              <a:extLst>
                <a:ext uri="{28A0092B-C50C-407E-A947-70E740481C1C}">
                  <a14:useLocalDpi xmlns:a14="http://schemas.microsoft.com/office/drawing/2010/main"/>
                </a:ext>
              </a:extLst>
            </a:blip>
            <a:srcRect/>
            <a:stretch>
              <a:fillRect/>
            </a:stretch>
          </p:blipFill>
          <p:spPr bwMode="auto">
            <a:xfrm>
              <a:off x="1087" y="2898"/>
              <a:ext cx="1716" cy="892"/>
            </a:xfrm>
            <a:prstGeom prst="rect">
              <a:avLst/>
            </a:prstGeom>
            <a:noFill/>
            <a:ln w="9525">
              <a:noFill/>
              <a:miter lim="800000"/>
              <a:headEnd/>
              <a:tailEnd/>
            </a:ln>
          </p:spPr>
        </p:pic>
        <p:sp>
          <p:nvSpPr>
            <p:cNvPr id="22541" name="Rectangle 10"/>
            <p:cNvSpPr>
              <a:spLocks noChangeArrowheads="1"/>
            </p:cNvSpPr>
            <p:nvPr/>
          </p:nvSpPr>
          <p:spPr bwMode="auto">
            <a:xfrm>
              <a:off x="1343" y="3261"/>
              <a:ext cx="1329" cy="164"/>
            </a:xfrm>
            <a:prstGeom prst="rect">
              <a:avLst/>
            </a:prstGeom>
            <a:noFill/>
            <a:ln w="9525">
              <a:noFill/>
              <a:miter lim="800000"/>
              <a:headEnd/>
              <a:tailEnd/>
            </a:ln>
          </p:spPr>
          <p:txBody>
            <a:bodyPr lIns="0" tIns="0" rIns="0" bIns="0" anchor="ctr">
              <a:spAutoFit/>
            </a:bodyPr>
            <a:lstStyle/>
            <a:p>
              <a:pPr>
                <a:lnSpc>
                  <a:spcPct val="90000"/>
                </a:lnSpc>
              </a:pPr>
              <a:r>
                <a:rPr lang="es-AR" sz="1900"/>
                <a:t>Desierto</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fade">
                                      <p:cBhvr>
                                        <p:cTn id="7" dur="2000"/>
                                        <p:tgtEl>
                                          <p:spTgt spid="10138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381"/>
                                        </p:tgtEl>
                                        <p:attrNameLst>
                                          <p:attrName>style.visibility</p:attrName>
                                        </p:attrNameLst>
                                      </p:cBhvr>
                                      <p:to>
                                        <p:strVal val="visible"/>
                                      </p:to>
                                    </p:set>
                                    <p:animEffect transition="in" filter="fade">
                                      <p:cBhvr>
                                        <p:cTn id="15" dur="2000"/>
                                        <p:tgtEl>
                                          <p:spTgt spid="10138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1382"/>
                                        </p:tgtEl>
                                        <p:attrNameLst>
                                          <p:attrName>style.visibility</p:attrName>
                                        </p:attrNameLst>
                                      </p:cBhvr>
                                      <p:to>
                                        <p:strVal val="visible"/>
                                      </p:to>
                                    </p:set>
                                    <p:animEffect transition="in" filter="fade">
                                      <p:cBhvr>
                                        <p:cTn id="23" dur="2000"/>
                                        <p:tgtEl>
                                          <p:spTgt spid="10138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1383"/>
                                        </p:tgtEl>
                                        <p:attrNameLst>
                                          <p:attrName>style.visibility</p:attrName>
                                        </p:attrNameLst>
                                      </p:cBhvr>
                                      <p:to>
                                        <p:strVal val="visible"/>
                                      </p:to>
                                    </p:set>
                                    <p:animEffect transition="in" filter="fade">
                                      <p:cBhvr>
                                        <p:cTn id="28" dur="2000"/>
                                        <p:tgtEl>
                                          <p:spTgt spid="101383"/>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_tradnl" smtClean="0"/>
              <a:t>Pasivo Social</a:t>
            </a:r>
          </a:p>
        </p:txBody>
      </p:sp>
      <p:sp>
        <p:nvSpPr>
          <p:cNvPr id="73735" name="Text Box 7"/>
          <p:cNvSpPr txBox="1">
            <a:spLocks noChangeArrowheads="1"/>
          </p:cNvSpPr>
          <p:nvPr/>
        </p:nvSpPr>
        <p:spPr bwMode="auto">
          <a:xfrm>
            <a:off x="5105400" y="2832100"/>
            <a:ext cx="3422650" cy="1219200"/>
          </a:xfrm>
          <a:prstGeom prst="rect">
            <a:avLst/>
          </a:prstGeom>
          <a:noFill/>
          <a:ln w="9525" algn="ctr">
            <a:noFill/>
            <a:miter lim="800000"/>
            <a:headEnd/>
            <a:tailEnd/>
          </a:ln>
        </p:spPr>
        <p:txBody>
          <a:bodyPr lIns="0" tIns="0" rIns="0" bIns="0">
            <a:spAutoFit/>
          </a:bodyPr>
          <a:lstStyle/>
          <a:p>
            <a:pPr marL="342900" indent="-342900">
              <a:lnSpc>
                <a:spcPct val="95000"/>
              </a:lnSpc>
              <a:spcBef>
                <a:spcPct val="80000"/>
              </a:spcBef>
              <a:buSzPct val="110000"/>
              <a:buFontTx/>
              <a:buBlip>
                <a:blip r:embed="rId3"/>
              </a:buBlip>
            </a:pPr>
            <a:r>
              <a:rPr lang="es-ES" sz="1800" b="0">
                <a:solidFill>
                  <a:srgbClr val="003366"/>
                </a:solidFill>
              </a:rPr>
              <a:t>Desempleo </a:t>
            </a:r>
          </a:p>
          <a:p>
            <a:pPr marL="342900" indent="-342900">
              <a:lnSpc>
                <a:spcPct val="95000"/>
              </a:lnSpc>
              <a:spcBef>
                <a:spcPct val="80000"/>
              </a:spcBef>
              <a:buSzPct val="110000"/>
              <a:buFontTx/>
              <a:buBlip>
                <a:blip r:embed="rId3"/>
              </a:buBlip>
            </a:pPr>
            <a:r>
              <a:rPr lang="es-ES" sz="1800" b="0">
                <a:solidFill>
                  <a:srgbClr val="003366"/>
                </a:solidFill>
              </a:rPr>
              <a:t>Marginalidad </a:t>
            </a:r>
          </a:p>
          <a:p>
            <a:pPr marL="342900" indent="-342900">
              <a:lnSpc>
                <a:spcPct val="95000"/>
              </a:lnSpc>
              <a:spcBef>
                <a:spcPct val="80000"/>
              </a:spcBef>
              <a:buSzPct val="110000"/>
              <a:buFontTx/>
              <a:buBlip>
                <a:blip r:embed="rId3"/>
              </a:buBlip>
            </a:pPr>
            <a:r>
              <a:rPr lang="es-ES" sz="1800" b="0">
                <a:solidFill>
                  <a:srgbClr val="003366"/>
                </a:solidFill>
              </a:rPr>
              <a:t>Desnutrici</a:t>
            </a:r>
            <a:r>
              <a:rPr lang="es-ES" altLang="ja-JP" sz="1800" b="0">
                <a:solidFill>
                  <a:srgbClr val="003366"/>
                </a:solidFill>
                <a:ea typeface="ＭＳ Ｐゴシック" pitchFamily="34" charset="-128"/>
              </a:rPr>
              <a:t>ón</a:t>
            </a:r>
          </a:p>
        </p:txBody>
      </p:sp>
      <p:grpSp>
        <p:nvGrpSpPr>
          <p:cNvPr id="23556" name="Group 11"/>
          <p:cNvGrpSpPr>
            <a:grpSpLocks/>
          </p:cNvGrpSpPr>
          <p:nvPr/>
        </p:nvGrpSpPr>
        <p:grpSpPr bwMode="auto">
          <a:xfrm>
            <a:off x="282575" y="1581150"/>
            <a:ext cx="4648200" cy="4114800"/>
            <a:chOff x="178" y="996"/>
            <a:chExt cx="2928" cy="2592"/>
          </a:xfrm>
        </p:grpSpPr>
        <p:pic>
          <p:nvPicPr>
            <p:cNvPr id="23564" name="Picture 4" descr="Haiti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 y="996"/>
              <a:ext cx="2928" cy="2592"/>
            </a:xfrm>
            <a:prstGeom prst="rect">
              <a:avLst/>
            </a:prstGeom>
            <a:noFill/>
            <a:ln w="9525">
              <a:noFill/>
              <a:miter lim="800000"/>
              <a:headEnd/>
              <a:tailEnd/>
            </a:ln>
          </p:spPr>
        </p:pic>
        <p:pic>
          <p:nvPicPr>
            <p:cNvPr id="23565" name="Picture 10"/>
            <p:cNvPicPr preferRelativeResize="0">
              <a:picLocks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423" y="1427"/>
              <a:ext cx="2354" cy="1837"/>
            </a:xfrm>
            <a:prstGeom prst="rect">
              <a:avLst/>
            </a:prstGeom>
            <a:noFill/>
            <a:ln w="9525">
              <a:noFill/>
              <a:miter lim="800000"/>
              <a:headEnd/>
              <a:tailEnd/>
            </a:ln>
          </p:spPr>
        </p:pic>
      </p:grpSp>
      <p:pic>
        <p:nvPicPr>
          <p:cNvPr id="73740" name="Picture 12"/>
          <p:cNvPicPr>
            <a:picLocks noChangeAspect="1" noChangeArrowheads="1"/>
          </p:cNvPicPr>
          <p:nvPr/>
        </p:nvPicPr>
        <p:blipFill>
          <a:blip r:embed="rId6">
            <a:lum bright="12000" contrast="-24000"/>
            <a:grayscl/>
          </a:blip>
          <a:srcRect/>
          <a:stretch>
            <a:fillRect/>
          </a:stretch>
        </p:blipFill>
        <p:spPr bwMode="auto">
          <a:xfrm rot="-510905">
            <a:off x="914400" y="1828800"/>
            <a:ext cx="3613150" cy="3819525"/>
          </a:xfrm>
          <a:prstGeom prst="rect">
            <a:avLst/>
          </a:prstGeom>
          <a:noFill/>
          <a:ln w="76200">
            <a:solidFill>
              <a:schemeClr val="bg1"/>
            </a:solidFill>
            <a:miter lim="800000"/>
            <a:headEnd/>
            <a:tailEnd/>
          </a:ln>
          <a:effectLst>
            <a:outerShdw dist="35921" dir="2700000" algn="ctr" rotWithShape="0">
              <a:srgbClr val="808080"/>
            </a:outerShdw>
          </a:effectLst>
        </p:spPr>
      </p:pic>
      <p:grpSp>
        <p:nvGrpSpPr>
          <p:cNvPr id="3" name="Group 19"/>
          <p:cNvGrpSpPr>
            <a:grpSpLocks/>
          </p:cNvGrpSpPr>
          <p:nvPr/>
        </p:nvGrpSpPr>
        <p:grpSpPr bwMode="auto">
          <a:xfrm>
            <a:off x="4800600" y="2263775"/>
            <a:ext cx="1450975" cy="276225"/>
            <a:chOff x="3024" y="1426"/>
            <a:chExt cx="914" cy="174"/>
          </a:xfrm>
        </p:grpSpPr>
        <p:sp>
          <p:nvSpPr>
            <p:cNvPr id="23559" name="Rectangle 13"/>
            <p:cNvSpPr>
              <a:spLocks noChangeArrowheads="1"/>
            </p:cNvSpPr>
            <p:nvPr/>
          </p:nvSpPr>
          <p:spPr bwMode="auto">
            <a:xfrm>
              <a:off x="3316" y="1427"/>
              <a:ext cx="622" cy="173"/>
            </a:xfrm>
            <a:prstGeom prst="rect">
              <a:avLst/>
            </a:prstGeom>
            <a:noFill/>
            <a:ln w="9525">
              <a:noFill/>
              <a:miter lim="800000"/>
              <a:headEnd/>
              <a:tailEnd/>
            </a:ln>
          </p:spPr>
          <p:txBody>
            <a:bodyPr wrap="none" lIns="0" tIns="0" rIns="0" bIns="0">
              <a:spAutoFit/>
            </a:bodyPr>
            <a:lstStyle/>
            <a:p>
              <a:pPr eaLnBrk="0" hangingPunct="0">
                <a:lnSpc>
                  <a:spcPct val="90000"/>
                </a:lnSpc>
              </a:pPr>
              <a:r>
                <a:rPr lang="es-ES_tradnl" sz="2000">
                  <a:solidFill>
                    <a:srgbClr val="FF0000"/>
                  </a:solidFill>
                </a:rPr>
                <a:t>Pobreza</a:t>
              </a:r>
            </a:p>
          </p:txBody>
        </p:sp>
        <p:grpSp>
          <p:nvGrpSpPr>
            <p:cNvPr id="23560" name="Group 14"/>
            <p:cNvGrpSpPr>
              <a:grpSpLocks/>
            </p:cNvGrpSpPr>
            <p:nvPr/>
          </p:nvGrpSpPr>
          <p:grpSpPr bwMode="auto">
            <a:xfrm>
              <a:off x="3024" y="1426"/>
              <a:ext cx="222" cy="160"/>
              <a:chOff x="2921" y="1564"/>
              <a:chExt cx="222" cy="160"/>
            </a:xfrm>
          </p:grpSpPr>
          <p:sp>
            <p:nvSpPr>
              <p:cNvPr id="23561" name="Freeform 163"/>
              <p:cNvSpPr>
                <a:spLocks/>
              </p:cNvSpPr>
              <p:nvPr/>
            </p:nvSpPr>
            <p:spPr bwMode="auto">
              <a:xfrm rot="10800000" flipH="1" flipV="1">
                <a:off x="2921" y="1617"/>
                <a:ext cx="55" cy="54"/>
              </a:xfrm>
              <a:custGeom>
                <a:avLst/>
                <a:gdLst>
                  <a:gd name="T0" fmla="*/ 89 w 57"/>
                  <a:gd name="T1" fmla="*/ 43 h 56"/>
                  <a:gd name="T2" fmla="*/ 74 w 57"/>
                  <a:gd name="T3" fmla="*/ 13 h 56"/>
                  <a:gd name="T4" fmla="*/ 43 w 57"/>
                  <a:gd name="T5" fmla="*/ 0 h 56"/>
                  <a:gd name="T6" fmla="*/ 13 w 57"/>
                  <a:gd name="T7" fmla="*/ 13 h 56"/>
                  <a:gd name="T8" fmla="*/ 0 w 57"/>
                  <a:gd name="T9" fmla="*/ 43 h 56"/>
                  <a:gd name="T10" fmla="*/ 13 w 57"/>
                  <a:gd name="T11" fmla="*/ 74 h 56"/>
                  <a:gd name="T12" fmla="*/ 43 w 57"/>
                  <a:gd name="T13" fmla="*/ 87 h 56"/>
                  <a:gd name="T14" fmla="*/ 74 w 57"/>
                  <a:gd name="T15" fmla="*/ 74 h 56"/>
                  <a:gd name="T16" fmla="*/ 89 w 57"/>
                  <a:gd name="T17" fmla="*/ 43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rgbClr val="FF0000"/>
              </a:solidFill>
              <a:ln w="12700">
                <a:noFill/>
                <a:round/>
                <a:headEnd/>
                <a:tailEnd/>
              </a:ln>
            </p:spPr>
            <p:txBody>
              <a:bodyPr/>
              <a:lstStyle/>
              <a:p>
                <a:pPr algn="ctr"/>
                <a:endParaRPr lang="es-ES"/>
              </a:p>
            </p:txBody>
          </p:sp>
          <p:sp>
            <p:nvSpPr>
              <p:cNvPr id="23562" name="Freeform 164"/>
              <p:cNvSpPr>
                <a:spLocks/>
              </p:cNvSpPr>
              <p:nvPr/>
            </p:nvSpPr>
            <p:spPr bwMode="auto">
              <a:xfrm rot="10800000" flipH="1" flipV="1">
                <a:off x="2984" y="1609"/>
                <a:ext cx="69" cy="70"/>
              </a:xfrm>
              <a:custGeom>
                <a:avLst/>
                <a:gdLst>
                  <a:gd name="T0" fmla="*/ 111 w 73"/>
                  <a:gd name="T1" fmla="*/ 56 h 72"/>
                  <a:gd name="T2" fmla="*/ 94 w 73"/>
                  <a:gd name="T3" fmla="*/ 18 h 72"/>
                  <a:gd name="T4" fmla="*/ 56 w 73"/>
                  <a:gd name="T5" fmla="*/ 0 h 72"/>
                  <a:gd name="T6" fmla="*/ 17 w 73"/>
                  <a:gd name="T7" fmla="*/ 18 h 72"/>
                  <a:gd name="T8" fmla="*/ 0 w 73"/>
                  <a:gd name="T9" fmla="*/ 56 h 72"/>
                  <a:gd name="T10" fmla="*/ 17 w 73"/>
                  <a:gd name="T11" fmla="*/ 95 h 72"/>
                  <a:gd name="T12" fmla="*/ 56 w 73"/>
                  <a:gd name="T13" fmla="*/ 113 h 72"/>
                  <a:gd name="T14" fmla="*/ 94 w 73"/>
                  <a:gd name="T15" fmla="*/ 95 h 72"/>
                  <a:gd name="T16" fmla="*/ 111 w 73"/>
                  <a:gd name="T17" fmla="*/ 5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rgbClr val="FF0000"/>
              </a:solidFill>
              <a:ln w="12700">
                <a:noFill/>
                <a:round/>
                <a:headEnd/>
                <a:tailEnd/>
              </a:ln>
            </p:spPr>
            <p:txBody>
              <a:bodyPr/>
              <a:lstStyle/>
              <a:p>
                <a:pPr algn="ctr"/>
                <a:endParaRPr lang="es-ES"/>
              </a:p>
            </p:txBody>
          </p:sp>
          <p:sp>
            <p:nvSpPr>
              <p:cNvPr id="23563" name="Freeform 165"/>
              <p:cNvSpPr>
                <a:spLocks/>
              </p:cNvSpPr>
              <p:nvPr/>
            </p:nvSpPr>
            <p:spPr bwMode="auto">
              <a:xfrm rot="10800000" flipH="1" flipV="1">
                <a:off x="3040" y="1564"/>
                <a:ext cx="103" cy="160"/>
              </a:xfrm>
              <a:custGeom>
                <a:avLst/>
                <a:gdLst>
                  <a:gd name="T0" fmla="*/ 153 w 108"/>
                  <a:gd name="T1" fmla="*/ 100 h 166"/>
                  <a:gd name="T2" fmla="*/ 66 w 108"/>
                  <a:gd name="T3" fmla="*/ 13 h 166"/>
                  <a:gd name="T4" fmla="*/ 38 w 108"/>
                  <a:gd name="T5" fmla="*/ 0 h 166"/>
                  <a:gd name="T6" fmla="*/ 10 w 108"/>
                  <a:gd name="T7" fmla="*/ 13 h 166"/>
                  <a:gd name="T8" fmla="*/ 0 w 108"/>
                  <a:gd name="T9" fmla="*/ 40 h 166"/>
                  <a:gd name="T10" fmla="*/ 10 w 108"/>
                  <a:gd name="T11" fmla="*/ 68 h 166"/>
                  <a:gd name="T12" fmla="*/ 71 w 108"/>
                  <a:gd name="T13" fmla="*/ 128 h 166"/>
                  <a:gd name="T14" fmla="*/ 10 w 108"/>
                  <a:gd name="T15" fmla="*/ 188 h 166"/>
                  <a:gd name="T16" fmla="*/ 0 w 108"/>
                  <a:gd name="T17" fmla="*/ 216 h 166"/>
                  <a:gd name="T18" fmla="*/ 10 w 108"/>
                  <a:gd name="T19" fmla="*/ 244 h 166"/>
                  <a:gd name="T20" fmla="*/ 38 w 108"/>
                  <a:gd name="T21" fmla="*/ 256 h 166"/>
                  <a:gd name="T22" fmla="*/ 66 w 108"/>
                  <a:gd name="T23" fmla="*/ 244 h 166"/>
                  <a:gd name="T24" fmla="*/ 153 w 108"/>
                  <a:gd name="T25" fmla="*/ 156 h 166"/>
                  <a:gd name="T26" fmla="*/ 165 w 108"/>
                  <a:gd name="T27" fmla="*/ 128 h 166"/>
                  <a:gd name="T28" fmla="*/ 153 w 108"/>
                  <a:gd name="T29" fmla="*/ 100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rgbClr val="FF0000"/>
              </a:solidFill>
              <a:ln w="12700">
                <a:noFill/>
                <a:round/>
                <a:headEnd/>
                <a:tailEnd/>
              </a:ln>
            </p:spPr>
            <p:txBody>
              <a:bodyPr/>
              <a:lstStyle/>
              <a:p>
                <a:pPr algn="ctr"/>
                <a:endParaRPr lang="es-ES"/>
              </a:p>
            </p:txBody>
          </p:sp>
        </p:gr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3740"/>
                                        </p:tgtEl>
                                        <p:attrNameLst>
                                          <p:attrName>style.visibility</p:attrName>
                                        </p:attrNameLst>
                                      </p:cBhvr>
                                      <p:to>
                                        <p:strVal val="visible"/>
                                      </p:to>
                                    </p:set>
                                    <p:anim calcmode="lin" valueType="num">
                                      <p:cBhvr additive="base">
                                        <p:cTn id="7" dur="500" fill="hold"/>
                                        <p:tgtEl>
                                          <p:spTgt spid="73740"/>
                                        </p:tgtEl>
                                        <p:attrNameLst>
                                          <p:attrName>ppt_x</p:attrName>
                                        </p:attrNameLst>
                                      </p:cBhvr>
                                      <p:tavLst>
                                        <p:tav tm="0">
                                          <p:val>
                                            <p:strVal val="0-#ppt_w/2"/>
                                          </p:val>
                                        </p:tav>
                                        <p:tav tm="100000">
                                          <p:val>
                                            <p:strVal val="#ppt_x"/>
                                          </p:val>
                                        </p:tav>
                                      </p:tavLst>
                                    </p:anim>
                                    <p:anim calcmode="lin" valueType="num">
                                      <p:cBhvr additive="base">
                                        <p:cTn id="8" dur="500" fill="hold"/>
                                        <p:tgtEl>
                                          <p:spTgt spid="737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3735">
                                            <p:txEl>
                                              <p:pRg st="0" end="0"/>
                                            </p:txEl>
                                          </p:spTgt>
                                        </p:tgtEl>
                                        <p:attrNameLst>
                                          <p:attrName>style.visibility</p:attrName>
                                        </p:attrNameLst>
                                      </p:cBhvr>
                                      <p:to>
                                        <p:strVal val="visible"/>
                                      </p:to>
                                    </p:set>
                                    <p:animEffect transition="in" filter="wipe(left)">
                                      <p:cBhvr>
                                        <p:cTn id="16" dur="500"/>
                                        <p:tgtEl>
                                          <p:spTgt spid="73735">
                                            <p:txEl>
                                              <p:pRg st="0" end="0"/>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3735">
                                            <p:txEl>
                                              <p:pRg st="1" end="1"/>
                                            </p:txEl>
                                          </p:spTgt>
                                        </p:tgtEl>
                                        <p:attrNameLst>
                                          <p:attrName>style.visibility</p:attrName>
                                        </p:attrNameLst>
                                      </p:cBhvr>
                                      <p:to>
                                        <p:strVal val="visible"/>
                                      </p:to>
                                    </p:set>
                                    <p:animEffect transition="in" filter="wipe(left)">
                                      <p:cBhvr>
                                        <p:cTn id="20" dur="500"/>
                                        <p:tgtEl>
                                          <p:spTgt spid="73735">
                                            <p:txEl>
                                              <p:pRg st="1" end="1"/>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3735">
                                            <p:txEl>
                                              <p:pRg st="2" end="2"/>
                                            </p:txEl>
                                          </p:spTgt>
                                        </p:tgtEl>
                                        <p:attrNameLst>
                                          <p:attrName>style.visibility</p:attrName>
                                        </p:attrNameLst>
                                      </p:cBhvr>
                                      <p:to>
                                        <p:strVal val="visible"/>
                                      </p:to>
                                    </p:set>
                                    <p:animEffect transition="in" filter="wipe(left)">
                                      <p:cBhvr>
                                        <p:cTn id="24" dur="500"/>
                                        <p:tgtEl>
                                          <p:spTgt spid="737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1"/>
          <p:cNvGrpSpPr>
            <a:grpSpLocks/>
          </p:cNvGrpSpPr>
          <p:nvPr/>
        </p:nvGrpSpPr>
        <p:grpSpPr bwMode="auto">
          <a:xfrm>
            <a:off x="282575" y="1581150"/>
            <a:ext cx="4648200" cy="4114800"/>
            <a:chOff x="178" y="996"/>
            <a:chExt cx="2928" cy="2592"/>
          </a:xfrm>
        </p:grpSpPr>
        <p:pic>
          <p:nvPicPr>
            <p:cNvPr id="24594" name="Picture 22" descr="Haiti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 y="996"/>
              <a:ext cx="2928" cy="2592"/>
            </a:xfrm>
            <a:prstGeom prst="rect">
              <a:avLst/>
            </a:prstGeom>
            <a:noFill/>
            <a:ln w="9525">
              <a:noFill/>
              <a:miter lim="800000"/>
              <a:headEnd/>
              <a:tailEnd/>
            </a:ln>
          </p:spPr>
        </p:pic>
        <p:pic>
          <p:nvPicPr>
            <p:cNvPr id="24595" name="Picture 23"/>
            <p:cNvPicPr preferRelativeResize="0">
              <a:picLocks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423" y="1427"/>
              <a:ext cx="2354" cy="1837"/>
            </a:xfrm>
            <a:prstGeom prst="rect">
              <a:avLst/>
            </a:prstGeom>
            <a:noFill/>
            <a:ln w="9525">
              <a:noFill/>
              <a:miter lim="800000"/>
              <a:headEnd/>
              <a:tailEnd/>
            </a:ln>
          </p:spPr>
        </p:pic>
      </p:grpSp>
      <p:sp>
        <p:nvSpPr>
          <p:cNvPr id="24579" name="Rectangle 2"/>
          <p:cNvSpPr>
            <a:spLocks noGrp="1" noChangeArrowheads="1"/>
          </p:cNvSpPr>
          <p:nvPr>
            <p:ph type="title"/>
          </p:nvPr>
        </p:nvSpPr>
        <p:spPr/>
        <p:txBody>
          <a:bodyPr/>
          <a:lstStyle/>
          <a:p>
            <a:r>
              <a:rPr lang="es-ES_tradnl" smtClean="0"/>
              <a:t>Pasivo Social</a:t>
            </a:r>
          </a:p>
        </p:txBody>
      </p:sp>
      <p:grpSp>
        <p:nvGrpSpPr>
          <p:cNvPr id="24580" name="Group 14"/>
          <p:cNvGrpSpPr>
            <a:grpSpLocks/>
          </p:cNvGrpSpPr>
          <p:nvPr/>
        </p:nvGrpSpPr>
        <p:grpSpPr bwMode="auto">
          <a:xfrm>
            <a:off x="7167563" y="484188"/>
            <a:ext cx="1797050" cy="385762"/>
            <a:chOff x="3408" y="996"/>
            <a:chExt cx="1399" cy="295"/>
          </a:xfrm>
        </p:grpSpPr>
        <p:sp>
          <p:nvSpPr>
            <p:cNvPr id="71693" name="AutoShape 13"/>
            <p:cNvSpPr>
              <a:spLocks noChangeArrowheads="1"/>
            </p:cNvSpPr>
            <p:nvPr/>
          </p:nvSpPr>
          <p:spPr bwMode="auto">
            <a:xfrm>
              <a:off x="3408" y="996"/>
              <a:ext cx="1399" cy="295"/>
            </a:xfrm>
            <a:prstGeom prst="roundRect">
              <a:avLst>
                <a:gd name="adj" fmla="val 16667"/>
              </a:avLst>
            </a:prstGeom>
            <a:solidFill>
              <a:srgbClr val="FF0000"/>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24593" name="Rectangle 12"/>
            <p:cNvSpPr>
              <a:spLocks noChangeArrowheads="1"/>
            </p:cNvSpPr>
            <p:nvPr/>
          </p:nvSpPr>
          <p:spPr bwMode="auto">
            <a:xfrm>
              <a:off x="3480" y="1075"/>
              <a:ext cx="1258" cy="137"/>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s-ES_tradnl" sz="1300" i="1">
                  <a:solidFill>
                    <a:schemeClr val="bg1"/>
                  </a:solidFill>
                </a:rPr>
                <a:t>Campaña 2007/ 2008</a:t>
              </a:r>
            </a:p>
          </p:txBody>
        </p:sp>
      </p:grpSp>
      <p:grpSp>
        <p:nvGrpSpPr>
          <p:cNvPr id="4" name="Group 28"/>
          <p:cNvGrpSpPr>
            <a:grpSpLocks/>
          </p:cNvGrpSpPr>
          <p:nvPr/>
        </p:nvGrpSpPr>
        <p:grpSpPr bwMode="auto">
          <a:xfrm>
            <a:off x="739775" y="2052638"/>
            <a:ext cx="3575050" cy="3076575"/>
            <a:chOff x="466" y="1293"/>
            <a:chExt cx="2252" cy="1938"/>
          </a:xfrm>
        </p:grpSpPr>
        <p:pic>
          <p:nvPicPr>
            <p:cNvPr id="71690" name="Picture 10" descr="fumigacion-250"/>
            <p:cNvPicPr>
              <a:picLocks noChangeAspect="1" noChangeArrowheads="1"/>
            </p:cNvPicPr>
            <p:nvPr/>
          </p:nvPicPr>
          <p:blipFill>
            <a:blip r:embed="rId5">
              <a:lum bright="-12000"/>
              <a:grayscl/>
            </a:blip>
            <a:srcRect/>
            <a:stretch>
              <a:fillRect/>
            </a:stretch>
          </p:blipFill>
          <p:spPr bwMode="auto">
            <a:xfrm rot="-377058">
              <a:off x="521" y="1293"/>
              <a:ext cx="2197" cy="1938"/>
            </a:xfrm>
            <a:prstGeom prst="rect">
              <a:avLst/>
            </a:prstGeom>
            <a:noFill/>
            <a:ln w="76200">
              <a:solidFill>
                <a:schemeClr val="bg1"/>
              </a:solidFill>
              <a:miter lim="800000"/>
              <a:headEnd/>
              <a:tailEnd/>
            </a:ln>
            <a:effectLst>
              <a:outerShdw dist="35921" dir="2700000" algn="ctr" rotWithShape="0">
                <a:srgbClr val="808080"/>
              </a:outerShdw>
            </a:effectLst>
          </p:spPr>
        </p:pic>
        <p:grpSp>
          <p:nvGrpSpPr>
            <p:cNvPr id="24589" name="Group 16"/>
            <p:cNvGrpSpPr>
              <a:grpSpLocks/>
            </p:cNvGrpSpPr>
            <p:nvPr/>
          </p:nvGrpSpPr>
          <p:grpSpPr bwMode="auto">
            <a:xfrm rot="-377058">
              <a:off x="466" y="1505"/>
              <a:ext cx="2197" cy="522"/>
              <a:chOff x="576" y="1206"/>
              <a:chExt cx="2197" cy="522"/>
            </a:xfrm>
          </p:grpSpPr>
          <p:sp>
            <p:nvSpPr>
              <p:cNvPr id="24590" name="Rectangle 15"/>
              <p:cNvSpPr>
                <a:spLocks noChangeArrowheads="1"/>
              </p:cNvSpPr>
              <p:nvPr/>
            </p:nvSpPr>
            <p:spPr bwMode="auto">
              <a:xfrm>
                <a:off x="576" y="1206"/>
                <a:ext cx="2197" cy="522"/>
              </a:xfrm>
              <a:prstGeom prst="rect">
                <a:avLst/>
              </a:prstGeom>
              <a:solidFill>
                <a:schemeClr val="bg2"/>
              </a:solidFill>
              <a:ln w="9525">
                <a:noFill/>
                <a:miter lim="800000"/>
                <a:headEnd/>
                <a:tailEnd/>
              </a:ln>
            </p:spPr>
            <p:txBody>
              <a:bodyPr wrap="none" anchor="ctr"/>
              <a:lstStyle/>
              <a:p>
                <a:endParaRPr lang="es-ES"/>
              </a:p>
            </p:txBody>
          </p:sp>
          <p:sp>
            <p:nvSpPr>
              <p:cNvPr id="24591" name="Rectangle 11"/>
              <p:cNvSpPr>
                <a:spLocks noChangeArrowheads="1"/>
              </p:cNvSpPr>
              <p:nvPr/>
            </p:nvSpPr>
            <p:spPr bwMode="auto">
              <a:xfrm>
                <a:off x="763" y="1206"/>
                <a:ext cx="1824" cy="522"/>
              </a:xfrm>
              <a:prstGeom prst="rect">
                <a:avLst/>
              </a:prstGeom>
              <a:noFill/>
              <a:ln w="9525">
                <a:noFill/>
                <a:miter lim="800000"/>
                <a:headEnd/>
                <a:tailEnd/>
              </a:ln>
            </p:spPr>
            <p:txBody>
              <a:bodyPr>
                <a:spAutoFit/>
              </a:bodyPr>
              <a:lstStyle/>
              <a:p>
                <a:pPr algn="ctr"/>
                <a:r>
                  <a:rPr lang="es-ES" sz="2400">
                    <a:solidFill>
                      <a:schemeClr val="bg1"/>
                    </a:solidFill>
                    <a:latin typeface="Tahoma" pitchFamily="34" charset="0"/>
                    <a:cs typeface="Times New Roman" pitchFamily="18" charset="0"/>
                  </a:rPr>
                  <a:t>200 millones de litros de Glifosato</a:t>
                </a:r>
                <a:endParaRPr lang="es-ES_tradnl" sz="2400">
                  <a:solidFill>
                    <a:schemeClr val="bg1"/>
                  </a:solidFill>
                  <a:latin typeface="Tahoma" pitchFamily="34" charset="0"/>
                  <a:cs typeface="Times New Roman" pitchFamily="18" charset="0"/>
                </a:endParaRPr>
              </a:p>
            </p:txBody>
          </p:sp>
        </p:grpSp>
      </p:grpSp>
      <p:grpSp>
        <p:nvGrpSpPr>
          <p:cNvPr id="6" name="Group 29"/>
          <p:cNvGrpSpPr>
            <a:grpSpLocks/>
          </p:cNvGrpSpPr>
          <p:nvPr/>
        </p:nvGrpSpPr>
        <p:grpSpPr bwMode="auto">
          <a:xfrm>
            <a:off x="4800600" y="2263775"/>
            <a:ext cx="2890838" cy="276225"/>
            <a:chOff x="3024" y="1426"/>
            <a:chExt cx="1821" cy="174"/>
          </a:xfrm>
        </p:grpSpPr>
        <p:sp>
          <p:nvSpPr>
            <p:cNvPr id="24583" name="Rectangle 6"/>
            <p:cNvSpPr>
              <a:spLocks noChangeArrowheads="1"/>
            </p:cNvSpPr>
            <p:nvPr/>
          </p:nvSpPr>
          <p:spPr bwMode="auto">
            <a:xfrm>
              <a:off x="3316" y="1427"/>
              <a:ext cx="1529" cy="173"/>
            </a:xfrm>
            <a:prstGeom prst="rect">
              <a:avLst/>
            </a:prstGeom>
            <a:noFill/>
            <a:ln w="9525">
              <a:noFill/>
              <a:miter lim="800000"/>
              <a:headEnd/>
              <a:tailEnd/>
            </a:ln>
          </p:spPr>
          <p:txBody>
            <a:bodyPr wrap="none" lIns="0" tIns="0" rIns="0" bIns="0">
              <a:spAutoFit/>
            </a:bodyPr>
            <a:lstStyle/>
            <a:p>
              <a:pPr eaLnBrk="0" hangingPunct="0">
                <a:lnSpc>
                  <a:spcPct val="90000"/>
                </a:lnSpc>
              </a:pPr>
              <a:r>
                <a:rPr lang="es-ES_tradnl" sz="2000">
                  <a:solidFill>
                    <a:srgbClr val="FF0000"/>
                  </a:solidFill>
                </a:rPr>
                <a:t>Problemas de Salud</a:t>
              </a:r>
            </a:p>
          </p:txBody>
        </p:sp>
        <p:grpSp>
          <p:nvGrpSpPr>
            <p:cNvPr id="24584" name="Group 24"/>
            <p:cNvGrpSpPr>
              <a:grpSpLocks/>
            </p:cNvGrpSpPr>
            <p:nvPr/>
          </p:nvGrpSpPr>
          <p:grpSpPr bwMode="auto">
            <a:xfrm>
              <a:off x="3024" y="1426"/>
              <a:ext cx="222" cy="160"/>
              <a:chOff x="2921" y="1564"/>
              <a:chExt cx="222" cy="160"/>
            </a:xfrm>
          </p:grpSpPr>
          <p:sp>
            <p:nvSpPr>
              <p:cNvPr id="24585" name="Freeform 163"/>
              <p:cNvSpPr>
                <a:spLocks/>
              </p:cNvSpPr>
              <p:nvPr/>
            </p:nvSpPr>
            <p:spPr bwMode="auto">
              <a:xfrm rot="10800000" flipH="1" flipV="1">
                <a:off x="2921" y="1617"/>
                <a:ext cx="55" cy="54"/>
              </a:xfrm>
              <a:custGeom>
                <a:avLst/>
                <a:gdLst>
                  <a:gd name="T0" fmla="*/ 89 w 57"/>
                  <a:gd name="T1" fmla="*/ 43 h 56"/>
                  <a:gd name="T2" fmla="*/ 74 w 57"/>
                  <a:gd name="T3" fmla="*/ 13 h 56"/>
                  <a:gd name="T4" fmla="*/ 43 w 57"/>
                  <a:gd name="T5" fmla="*/ 0 h 56"/>
                  <a:gd name="T6" fmla="*/ 13 w 57"/>
                  <a:gd name="T7" fmla="*/ 13 h 56"/>
                  <a:gd name="T8" fmla="*/ 0 w 57"/>
                  <a:gd name="T9" fmla="*/ 43 h 56"/>
                  <a:gd name="T10" fmla="*/ 13 w 57"/>
                  <a:gd name="T11" fmla="*/ 74 h 56"/>
                  <a:gd name="T12" fmla="*/ 43 w 57"/>
                  <a:gd name="T13" fmla="*/ 87 h 56"/>
                  <a:gd name="T14" fmla="*/ 74 w 57"/>
                  <a:gd name="T15" fmla="*/ 74 h 56"/>
                  <a:gd name="T16" fmla="*/ 89 w 57"/>
                  <a:gd name="T17" fmla="*/ 43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rgbClr val="FF0000"/>
              </a:solidFill>
              <a:ln w="12700">
                <a:noFill/>
                <a:round/>
                <a:headEnd/>
                <a:tailEnd/>
              </a:ln>
            </p:spPr>
            <p:txBody>
              <a:bodyPr/>
              <a:lstStyle/>
              <a:p>
                <a:pPr algn="ctr"/>
                <a:endParaRPr lang="es-ES"/>
              </a:p>
            </p:txBody>
          </p:sp>
          <p:sp>
            <p:nvSpPr>
              <p:cNvPr id="24586" name="Freeform 164"/>
              <p:cNvSpPr>
                <a:spLocks/>
              </p:cNvSpPr>
              <p:nvPr/>
            </p:nvSpPr>
            <p:spPr bwMode="auto">
              <a:xfrm rot="10800000" flipH="1" flipV="1">
                <a:off x="2984" y="1609"/>
                <a:ext cx="69" cy="70"/>
              </a:xfrm>
              <a:custGeom>
                <a:avLst/>
                <a:gdLst>
                  <a:gd name="T0" fmla="*/ 111 w 73"/>
                  <a:gd name="T1" fmla="*/ 56 h 72"/>
                  <a:gd name="T2" fmla="*/ 94 w 73"/>
                  <a:gd name="T3" fmla="*/ 18 h 72"/>
                  <a:gd name="T4" fmla="*/ 56 w 73"/>
                  <a:gd name="T5" fmla="*/ 0 h 72"/>
                  <a:gd name="T6" fmla="*/ 17 w 73"/>
                  <a:gd name="T7" fmla="*/ 18 h 72"/>
                  <a:gd name="T8" fmla="*/ 0 w 73"/>
                  <a:gd name="T9" fmla="*/ 56 h 72"/>
                  <a:gd name="T10" fmla="*/ 17 w 73"/>
                  <a:gd name="T11" fmla="*/ 95 h 72"/>
                  <a:gd name="T12" fmla="*/ 56 w 73"/>
                  <a:gd name="T13" fmla="*/ 113 h 72"/>
                  <a:gd name="T14" fmla="*/ 94 w 73"/>
                  <a:gd name="T15" fmla="*/ 95 h 72"/>
                  <a:gd name="T16" fmla="*/ 111 w 73"/>
                  <a:gd name="T17" fmla="*/ 5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rgbClr val="FF0000"/>
              </a:solidFill>
              <a:ln w="12700">
                <a:noFill/>
                <a:round/>
                <a:headEnd/>
                <a:tailEnd/>
              </a:ln>
            </p:spPr>
            <p:txBody>
              <a:bodyPr/>
              <a:lstStyle/>
              <a:p>
                <a:pPr algn="ctr"/>
                <a:endParaRPr lang="es-ES"/>
              </a:p>
            </p:txBody>
          </p:sp>
          <p:sp>
            <p:nvSpPr>
              <p:cNvPr id="24587" name="Freeform 165"/>
              <p:cNvSpPr>
                <a:spLocks/>
              </p:cNvSpPr>
              <p:nvPr/>
            </p:nvSpPr>
            <p:spPr bwMode="auto">
              <a:xfrm rot="10800000" flipH="1" flipV="1">
                <a:off x="3040" y="1564"/>
                <a:ext cx="103" cy="160"/>
              </a:xfrm>
              <a:custGeom>
                <a:avLst/>
                <a:gdLst>
                  <a:gd name="T0" fmla="*/ 153 w 108"/>
                  <a:gd name="T1" fmla="*/ 100 h 166"/>
                  <a:gd name="T2" fmla="*/ 66 w 108"/>
                  <a:gd name="T3" fmla="*/ 13 h 166"/>
                  <a:gd name="T4" fmla="*/ 38 w 108"/>
                  <a:gd name="T5" fmla="*/ 0 h 166"/>
                  <a:gd name="T6" fmla="*/ 10 w 108"/>
                  <a:gd name="T7" fmla="*/ 13 h 166"/>
                  <a:gd name="T8" fmla="*/ 0 w 108"/>
                  <a:gd name="T9" fmla="*/ 40 h 166"/>
                  <a:gd name="T10" fmla="*/ 10 w 108"/>
                  <a:gd name="T11" fmla="*/ 68 h 166"/>
                  <a:gd name="T12" fmla="*/ 71 w 108"/>
                  <a:gd name="T13" fmla="*/ 128 h 166"/>
                  <a:gd name="T14" fmla="*/ 10 w 108"/>
                  <a:gd name="T15" fmla="*/ 188 h 166"/>
                  <a:gd name="T16" fmla="*/ 0 w 108"/>
                  <a:gd name="T17" fmla="*/ 216 h 166"/>
                  <a:gd name="T18" fmla="*/ 10 w 108"/>
                  <a:gd name="T19" fmla="*/ 244 h 166"/>
                  <a:gd name="T20" fmla="*/ 38 w 108"/>
                  <a:gd name="T21" fmla="*/ 256 h 166"/>
                  <a:gd name="T22" fmla="*/ 66 w 108"/>
                  <a:gd name="T23" fmla="*/ 244 h 166"/>
                  <a:gd name="T24" fmla="*/ 153 w 108"/>
                  <a:gd name="T25" fmla="*/ 156 h 166"/>
                  <a:gd name="T26" fmla="*/ 165 w 108"/>
                  <a:gd name="T27" fmla="*/ 128 h 166"/>
                  <a:gd name="T28" fmla="*/ 153 w 108"/>
                  <a:gd name="T29" fmla="*/ 100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rgbClr val="FF0000"/>
              </a:solidFill>
              <a:ln w="12700">
                <a:noFill/>
                <a:round/>
                <a:headEnd/>
                <a:tailEnd/>
              </a:ln>
            </p:spPr>
            <p:txBody>
              <a:bodyPr/>
              <a:lstStyle/>
              <a:p>
                <a:pPr algn="ctr"/>
                <a:endParaRPr lang="es-ES"/>
              </a:p>
            </p:txBody>
          </p:sp>
        </p:gr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4"/>
          <p:cNvGrpSpPr>
            <a:grpSpLocks/>
          </p:cNvGrpSpPr>
          <p:nvPr/>
        </p:nvGrpSpPr>
        <p:grpSpPr bwMode="auto">
          <a:xfrm>
            <a:off x="282575" y="1581150"/>
            <a:ext cx="4648200" cy="4114800"/>
            <a:chOff x="178" y="996"/>
            <a:chExt cx="2928" cy="2592"/>
          </a:xfrm>
        </p:grpSpPr>
        <p:pic>
          <p:nvPicPr>
            <p:cNvPr id="25612" name="Picture 15" descr="Haiti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 y="996"/>
              <a:ext cx="2928" cy="2592"/>
            </a:xfrm>
            <a:prstGeom prst="rect">
              <a:avLst/>
            </a:prstGeom>
            <a:noFill/>
            <a:ln w="9525">
              <a:noFill/>
              <a:miter lim="800000"/>
              <a:headEnd/>
              <a:tailEnd/>
            </a:ln>
          </p:spPr>
        </p:pic>
        <p:pic>
          <p:nvPicPr>
            <p:cNvPr id="25613" name="Picture 16"/>
            <p:cNvPicPr preferRelativeResize="0">
              <a:picLocks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423" y="1427"/>
              <a:ext cx="2354" cy="1837"/>
            </a:xfrm>
            <a:prstGeom prst="rect">
              <a:avLst/>
            </a:prstGeom>
            <a:noFill/>
            <a:ln w="9525">
              <a:noFill/>
              <a:miter lim="800000"/>
              <a:headEnd/>
              <a:tailEnd/>
            </a:ln>
          </p:spPr>
        </p:pic>
      </p:grpSp>
      <p:sp>
        <p:nvSpPr>
          <p:cNvPr id="25603" name="Rectangle 2"/>
          <p:cNvSpPr>
            <a:spLocks noGrp="1" noChangeArrowheads="1"/>
          </p:cNvSpPr>
          <p:nvPr>
            <p:ph type="title"/>
          </p:nvPr>
        </p:nvSpPr>
        <p:spPr/>
        <p:txBody>
          <a:bodyPr/>
          <a:lstStyle/>
          <a:p>
            <a:r>
              <a:rPr lang="es-ES_tradnl" smtClean="0"/>
              <a:t>Pasivo Social</a:t>
            </a:r>
          </a:p>
        </p:txBody>
      </p:sp>
      <p:pic>
        <p:nvPicPr>
          <p:cNvPr id="72717" name="Picture 13" descr="argentina05"/>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rot="-494487">
            <a:off x="838200" y="2265363"/>
            <a:ext cx="3724275" cy="2863850"/>
          </a:xfrm>
          <a:prstGeom prst="rect">
            <a:avLst/>
          </a:prstGeom>
          <a:noFill/>
          <a:ln w="76200">
            <a:solidFill>
              <a:schemeClr val="bg1"/>
            </a:solidFill>
            <a:miter lim="800000"/>
            <a:headEnd/>
            <a:tailEnd/>
          </a:ln>
          <a:effectLst>
            <a:outerShdw dist="35921" dir="2700000" algn="ctr" rotWithShape="0">
              <a:srgbClr val="808080"/>
            </a:outerShdw>
          </a:effectLst>
        </p:spPr>
      </p:pic>
      <p:grpSp>
        <p:nvGrpSpPr>
          <p:cNvPr id="3" name="Group 24"/>
          <p:cNvGrpSpPr>
            <a:grpSpLocks/>
          </p:cNvGrpSpPr>
          <p:nvPr/>
        </p:nvGrpSpPr>
        <p:grpSpPr bwMode="auto">
          <a:xfrm>
            <a:off x="4800600" y="2263775"/>
            <a:ext cx="3130550" cy="276225"/>
            <a:chOff x="3024" y="1426"/>
            <a:chExt cx="1972" cy="174"/>
          </a:xfrm>
        </p:grpSpPr>
        <p:sp>
          <p:nvSpPr>
            <p:cNvPr id="25607" name="Rectangle 17"/>
            <p:cNvSpPr>
              <a:spLocks noChangeArrowheads="1"/>
            </p:cNvSpPr>
            <p:nvPr/>
          </p:nvSpPr>
          <p:spPr bwMode="auto">
            <a:xfrm>
              <a:off x="3316" y="1427"/>
              <a:ext cx="1680" cy="173"/>
            </a:xfrm>
            <a:prstGeom prst="rect">
              <a:avLst/>
            </a:prstGeom>
            <a:noFill/>
            <a:ln w="9525">
              <a:noFill/>
              <a:miter lim="800000"/>
              <a:headEnd/>
              <a:tailEnd/>
            </a:ln>
          </p:spPr>
          <p:txBody>
            <a:bodyPr wrap="none" lIns="0" tIns="0" rIns="0" bIns="0">
              <a:spAutoFit/>
            </a:bodyPr>
            <a:lstStyle/>
            <a:p>
              <a:pPr eaLnBrk="0" hangingPunct="0">
                <a:lnSpc>
                  <a:spcPct val="90000"/>
                </a:lnSpc>
              </a:pPr>
              <a:r>
                <a:rPr lang="es-ES_tradnl" sz="2000">
                  <a:solidFill>
                    <a:srgbClr val="FF0000"/>
                  </a:solidFill>
                </a:rPr>
                <a:t>Migraciones Forzadas</a:t>
              </a:r>
            </a:p>
          </p:txBody>
        </p:sp>
        <p:grpSp>
          <p:nvGrpSpPr>
            <p:cNvPr id="25608" name="Group 18"/>
            <p:cNvGrpSpPr>
              <a:grpSpLocks/>
            </p:cNvGrpSpPr>
            <p:nvPr/>
          </p:nvGrpSpPr>
          <p:grpSpPr bwMode="auto">
            <a:xfrm>
              <a:off x="3024" y="1426"/>
              <a:ext cx="222" cy="160"/>
              <a:chOff x="2921" y="1564"/>
              <a:chExt cx="222" cy="160"/>
            </a:xfrm>
          </p:grpSpPr>
          <p:sp>
            <p:nvSpPr>
              <p:cNvPr id="25609" name="Freeform 163"/>
              <p:cNvSpPr>
                <a:spLocks/>
              </p:cNvSpPr>
              <p:nvPr/>
            </p:nvSpPr>
            <p:spPr bwMode="auto">
              <a:xfrm rot="10800000" flipH="1" flipV="1">
                <a:off x="2921" y="1617"/>
                <a:ext cx="55" cy="54"/>
              </a:xfrm>
              <a:custGeom>
                <a:avLst/>
                <a:gdLst>
                  <a:gd name="T0" fmla="*/ 89 w 57"/>
                  <a:gd name="T1" fmla="*/ 43 h 56"/>
                  <a:gd name="T2" fmla="*/ 74 w 57"/>
                  <a:gd name="T3" fmla="*/ 13 h 56"/>
                  <a:gd name="T4" fmla="*/ 43 w 57"/>
                  <a:gd name="T5" fmla="*/ 0 h 56"/>
                  <a:gd name="T6" fmla="*/ 13 w 57"/>
                  <a:gd name="T7" fmla="*/ 13 h 56"/>
                  <a:gd name="T8" fmla="*/ 0 w 57"/>
                  <a:gd name="T9" fmla="*/ 43 h 56"/>
                  <a:gd name="T10" fmla="*/ 13 w 57"/>
                  <a:gd name="T11" fmla="*/ 74 h 56"/>
                  <a:gd name="T12" fmla="*/ 43 w 57"/>
                  <a:gd name="T13" fmla="*/ 87 h 56"/>
                  <a:gd name="T14" fmla="*/ 74 w 57"/>
                  <a:gd name="T15" fmla="*/ 74 h 56"/>
                  <a:gd name="T16" fmla="*/ 89 w 57"/>
                  <a:gd name="T17" fmla="*/ 43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rgbClr val="FF0000"/>
              </a:solidFill>
              <a:ln w="12700">
                <a:noFill/>
                <a:round/>
                <a:headEnd/>
                <a:tailEnd/>
              </a:ln>
            </p:spPr>
            <p:txBody>
              <a:bodyPr/>
              <a:lstStyle/>
              <a:p>
                <a:pPr algn="ctr"/>
                <a:endParaRPr lang="es-ES"/>
              </a:p>
            </p:txBody>
          </p:sp>
          <p:sp>
            <p:nvSpPr>
              <p:cNvPr id="25610" name="Freeform 164"/>
              <p:cNvSpPr>
                <a:spLocks/>
              </p:cNvSpPr>
              <p:nvPr/>
            </p:nvSpPr>
            <p:spPr bwMode="auto">
              <a:xfrm rot="10800000" flipH="1" flipV="1">
                <a:off x="2984" y="1609"/>
                <a:ext cx="69" cy="70"/>
              </a:xfrm>
              <a:custGeom>
                <a:avLst/>
                <a:gdLst>
                  <a:gd name="T0" fmla="*/ 111 w 73"/>
                  <a:gd name="T1" fmla="*/ 56 h 72"/>
                  <a:gd name="T2" fmla="*/ 94 w 73"/>
                  <a:gd name="T3" fmla="*/ 18 h 72"/>
                  <a:gd name="T4" fmla="*/ 56 w 73"/>
                  <a:gd name="T5" fmla="*/ 0 h 72"/>
                  <a:gd name="T6" fmla="*/ 17 w 73"/>
                  <a:gd name="T7" fmla="*/ 18 h 72"/>
                  <a:gd name="T8" fmla="*/ 0 w 73"/>
                  <a:gd name="T9" fmla="*/ 56 h 72"/>
                  <a:gd name="T10" fmla="*/ 17 w 73"/>
                  <a:gd name="T11" fmla="*/ 95 h 72"/>
                  <a:gd name="T12" fmla="*/ 56 w 73"/>
                  <a:gd name="T13" fmla="*/ 113 h 72"/>
                  <a:gd name="T14" fmla="*/ 94 w 73"/>
                  <a:gd name="T15" fmla="*/ 95 h 72"/>
                  <a:gd name="T16" fmla="*/ 111 w 73"/>
                  <a:gd name="T17" fmla="*/ 5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rgbClr val="FF0000"/>
              </a:solidFill>
              <a:ln w="12700">
                <a:noFill/>
                <a:round/>
                <a:headEnd/>
                <a:tailEnd/>
              </a:ln>
            </p:spPr>
            <p:txBody>
              <a:bodyPr/>
              <a:lstStyle/>
              <a:p>
                <a:pPr algn="ctr"/>
                <a:endParaRPr lang="es-ES"/>
              </a:p>
            </p:txBody>
          </p:sp>
          <p:sp>
            <p:nvSpPr>
              <p:cNvPr id="25611" name="Freeform 165"/>
              <p:cNvSpPr>
                <a:spLocks/>
              </p:cNvSpPr>
              <p:nvPr/>
            </p:nvSpPr>
            <p:spPr bwMode="auto">
              <a:xfrm rot="10800000" flipH="1" flipV="1">
                <a:off x="3040" y="1564"/>
                <a:ext cx="103" cy="160"/>
              </a:xfrm>
              <a:custGeom>
                <a:avLst/>
                <a:gdLst>
                  <a:gd name="T0" fmla="*/ 153 w 108"/>
                  <a:gd name="T1" fmla="*/ 100 h 166"/>
                  <a:gd name="T2" fmla="*/ 66 w 108"/>
                  <a:gd name="T3" fmla="*/ 13 h 166"/>
                  <a:gd name="T4" fmla="*/ 38 w 108"/>
                  <a:gd name="T5" fmla="*/ 0 h 166"/>
                  <a:gd name="T6" fmla="*/ 10 w 108"/>
                  <a:gd name="T7" fmla="*/ 13 h 166"/>
                  <a:gd name="T8" fmla="*/ 0 w 108"/>
                  <a:gd name="T9" fmla="*/ 40 h 166"/>
                  <a:gd name="T10" fmla="*/ 10 w 108"/>
                  <a:gd name="T11" fmla="*/ 68 h 166"/>
                  <a:gd name="T12" fmla="*/ 71 w 108"/>
                  <a:gd name="T13" fmla="*/ 128 h 166"/>
                  <a:gd name="T14" fmla="*/ 10 w 108"/>
                  <a:gd name="T15" fmla="*/ 188 h 166"/>
                  <a:gd name="T16" fmla="*/ 0 w 108"/>
                  <a:gd name="T17" fmla="*/ 216 h 166"/>
                  <a:gd name="T18" fmla="*/ 10 w 108"/>
                  <a:gd name="T19" fmla="*/ 244 h 166"/>
                  <a:gd name="T20" fmla="*/ 38 w 108"/>
                  <a:gd name="T21" fmla="*/ 256 h 166"/>
                  <a:gd name="T22" fmla="*/ 66 w 108"/>
                  <a:gd name="T23" fmla="*/ 244 h 166"/>
                  <a:gd name="T24" fmla="*/ 153 w 108"/>
                  <a:gd name="T25" fmla="*/ 156 h 166"/>
                  <a:gd name="T26" fmla="*/ 165 w 108"/>
                  <a:gd name="T27" fmla="*/ 128 h 166"/>
                  <a:gd name="T28" fmla="*/ 153 w 108"/>
                  <a:gd name="T29" fmla="*/ 100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rgbClr val="FF0000"/>
              </a:solidFill>
              <a:ln w="12700">
                <a:noFill/>
                <a:round/>
                <a:headEnd/>
                <a:tailEnd/>
              </a:ln>
            </p:spPr>
            <p:txBody>
              <a:bodyPr/>
              <a:lstStyle/>
              <a:p>
                <a:pPr algn="ctr"/>
                <a:endParaRPr lang="es-ES"/>
              </a:p>
            </p:txBody>
          </p:sp>
        </p:grpSp>
      </p:grpSp>
      <p:sp>
        <p:nvSpPr>
          <p:cNvPr id="72727" name="Text Box 23"/>
          <p:cNvSpPr txBox="1">
            <a:spLocks noChangeArrowheads="1"/>
          </p:cNvSpPr>
          <p:nvPr/>
        </p:nvSpPr>
        <p:spPr bwMode="auto">
          <a:xfrm>
            <a:off x="5264150" y="2832100"/>
            <a:ext cx="3422650" cy="1128713"/>
          </a:xfrm>
          <a:prstGeom prst="rect">
            <a:avLst/>
          </a:prstGeom>
          <a:noFill/>
          <a:ln w="9525" algn="ctr">
            <a:noFill/>
            <a:miter lim="800000"/>
            <a:headEnd/>
            <a:tailEnd/>
          </a:ln>
        </p:spPr>
        <p:txBody>
          <a:bodyPr lIns="0" tIns="0" rIns="0" bIns="0">
            <a:spAutoFit/>
          </a:bodyPr>
          <a:lstStyle/>
          <a:p>
            <a:pPr marL="342900" indent="-342900">
              <a:lnSpc>
                <a:spcPct val="95000"/>
              </a:lnSpc>
              <a:spcBef>
                <a:spcPct val="80000"/>
              </a:spcBef>
              <a:buSzPct val="110000"/>
              <a:buFontTx/>
              <a:buBlip>
                <a:blip r:embed="rId6"/>
              </a:buBlip>
            </a:pPr>
            <a:r>
              <a:rPr lang="es-ES" sz="2400" i="1">
                <a:solidFill>
                  <a:srgbClr val="003366"/>
                </a:solidFill>
              </a:rPr>
              <a:t>200.000 familias</a:t>
            </a:r>
            <a:r>
              <a:rPr lang="es-ES" sz="1800" b="0">
                <a:solidFill>
                  <a:srgbClr val="003366"/>
                </a:solidFill>
              </a:rPr>
              <a:t> expulsadas hacia las villas de emergencia de las grandes ciudades</a:t>
            </a:r>
            <a:r>
              <a:rPr lang="es-ES" sz="1800" b="0" baseline="30000">
                <a:solidFill>
                  <a:srgbClr val="003366"/>
                </a:solidFill>
              </a:rPr>
              <a:t>1)</a:t>
            </a:r>
            <a:endParaRPr lang="es-ES" sz="1800" b="0">
              <a:solidFill>
                <a:srgbClr val="003366"/>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72717"/>
                                        </p:tgtEl>
                                        <p:attrNameLst>
                                          <p:attrName>style.visibility</p:attrName>
                                        </p:attrNameLst>
                                      </p:cBhvr>
                                      <p:to>
                                        <p:strVal val="visible"/>
                                      </p:to>
                                    </p:set>
                                    <p:anim calcmode="lin" valueType="num">
                                      <p:cBhvr additive="base">
                                        <p:cTn id="7" dur="500" fill="hold"/>
                                        <p:tgtEl>
                                          <p:spTgt spid="72717"/>
                                        </p:tgtEl>
                                        <p:attrNameLst>
                                          <p:attrName>ppt_x</p:attrName>
                                        </p:attrNameLst>
                                      </p:cBhvr>
                                      <p:tavLst>
                                        <p:tav tm="0">
                                          <p:val>
                                            <p:strVal val="0-#ppt_w/2"/>
                                          </p:val>
                                        </p:tav>
                                        <p:tav tm="100000">
                                          <p:val>
                                            <p:strVal val="#ppt_x"/>
                                          </p:val>
                                        </p:tav>
                                      </p:tavLst>
                                    </p:anim>
                                    <p:anim calcmode="lin" valueType="num">
                                      <p:cBhvr additive="base">
                                        <p:cTn id="8" dur="500" fill="hold"/>
                                        <p:tgtEl>
                                          <p:spTgt spid="727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2727"/>
                                        </p:tgtEl>
                                        <p:attrNameLst>
                                          <p:attrName>style.visibility</p:attrName>
                                        </p:attrNameLst>
                                      </p:cBhvr>
                                      <p:to>
                                        <p:strVal val="visible"/>
                                      </p:to>
                                    </p:set>
                                    <p:animEffect transition="in" filter="wipe(left)">
                                      <p:cBhvr>
                                        <p:cTn id="16" dur="500"/>
                                        <p:tgtEl>
                                          <p:spTgt spid="72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1588"/>
            <a:ext cx="9144000" cy="6861176"/>
            <a:chOff x="0" y="-1"/>
            <a:chExt cx="5760" cy="4322"/>
          </a:xfrm>
        </p:grpSpPr>
        <p:pic>
          <p:nvPicPr>
            <p:cNvPr id="26628" name="Picture 3" descr="Tapa-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5760" cy="4322"/>
            </a:xfrm>
            <a:prstGeom prst="rect">
              <a:avLst/>
            </a:prstGeom>
            <a:noFill/>
            <a:ln w="9525">
              <a:noFill/>
              <a:miter lim="800000"/>
              <a:headEnd/>
              <a:tailEnd/>
            </a:ln>
          </p:spPr>
        </p:pic>
        <p:pic>
          <p:nvPicPr>
            <p:cNvPr id="26629" name="Picture 4" descr="Imagen6"/>
            <p:cNvPicPr preferRelativeResize="0">
              <a:picLocks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0" y="36"/>
              <a:ext cx="5760" cy="2379"/>
            </a:xfrm>
            <a:prstGeom prst="rect">
              <a:avLst/>
            </a:prstGeom>
            <a:noFill/>
            <a:ln w="9525">
              <a:noFill/>
              <a:miter lim="800000"/>
              <a:headEnd/>
              <a:tailEnd/>
            </a:ln>
          </p:spPr>
        </p:pic>
        <p:sp>
          <p:nvSpPr>
            <p:cNvPr id="26630" name="Rectangle 5"/>
            <p:cNvSpPr>
              <a:spLocks noChangeArrowheads="1"/>
            </p:cNvSpPr>
            <p:nvPr/>
          </p:nvSpPr>
          <p:spPr bwMode="auto">
            <a:xfrm>
              <a:off x="0" y="256"/>
              <a:ext cx="5760" cy="494"/>
            </a:xfrm>
            <a:prstGeom prst="rect">
              <a:avLst/>
            </a:prstGeom>
            <a:solidFill>
              <a:schemeClr val="bg1">
                <a:alpha val="74117"/>
              </a:schemeClr>
            </a:solidFill>
            <a:ln w="9525">
              <a:solidFill>
                <a:schemeClr val="bg2"/>
              </a:solidFill>
              <a:miter lim="800000"/>
              <a:headEnd/>
              <a:tailEnd/>
            </a:ln>
          </p:spPr>
          <p:txBody>
            <a:bodyPr wrap="none" anchor="ctr"/>
            <a:lstStyle/>
            <a:p>
              <a:endParaRPr lang="es-ES"/>
            </a:p>
          </p:txBody>
        </p:sp>
        <p:pic>
          <p:nvPicPr>
            <p:cNvPr id="26631" name="Picture 21" descr="logo_pais_en_serio"/>
            <p:cNvPicPr>
              <a:picLocks noChangeAspect="1" noChangeArrowheads="1"/>
            </p:cNvPicPr>
            <p:nvPr/>
          </p:nvPicPr>
          <p:blipFill>
            <a:blip r:embed="rId5"/>
            <a:srcRect/>
            <a:stretch>
              <a:fillRect/>
            </a:stretch>
          </p:blipFill>
          <p:spPr bwMode="auto">
            <a:xfrm>
              <a:off x="426" y="3750"/>
              <a:ext cx="924" cy="234"/>
            </a:xfrm>
            <a:prstGeom prst="rect">
              <a:avLst/>
            </a:prstGeom>
            <a:noFill/>
            <a:ln w="9525">
              <a:noFill/>
              <a:miter lim="800000"/>
              <a:headEnd/>
              <a:tailEnd/>
            </a:ln>
          </p:spPr>
        </p:pic>
        <p:pic>
          <p:nvPicPr>
            <p:cNvPr id="26632" name="Picture 25" descr="logo Ambiente en un buen estad"/>
            <p:cNvPicPr>
              <a:picLocks noChangeAspect="1" noChangeArrowheads="1"/>
            </p:cNvPicPr>
            <p:nvPr/>
          </p:nvPicPr>
          <p:blipFill>
            <a:blip r:embed="rId6"/>
            <a:srcRect/>
            <a:stretch>
              <a:fillRect/>
            </a:stretch>
          </p:blipFill>
          <p:spPr bwMode="auto">
            <a:xfrm>
              <a:off x="160" y="349"/>
              <a:ext cx="552" cy="348"/>
            </a:xfrm>
            <a:prstGeom prst="rect">
              <a:avLst/>
            </a:prstGeom>
            <a:noFill/>
            <a:ln w="9525">
              <a:noFill/>
              <a:miter lim="800000"/>
              <a:headEnd/>
              <a:tailEnd/>
            </a:ln>
          </p:spPr>
        </p:pic>
        <p:sp>
          <p:nvSpPr>
            <p:cNvPr id="26633" name="Rectangle 27"/>
            <p:cNvSpPr>
              <a:spLocks noChangeArrowheads="1"/>
            </p:cNvSpPr>
            <p:nvPr/>
          </p:nvSpPr>
          <p:spPr bwMode="auto">
            <a:xfrm>
              <a:off x="4957" y="559"/>
              <a:ext cx="741" cy="134"/>
            </a:xfrm>
            <a:prstGeom prst="rect">
              <a:avLst/>
            </a:prstGeom>
            <a:noFill/>
            <a:ln w="9525">
              <a:noFill/>
              <a:miter lim="800000"/>
              <a:headEnd/>
              <a:tailEnd/>
            </a:ln>
          </p:spPr>
          <p:txBody>
            <a:bodyPr wrap="none" lIns="0" tIns="0" rIns="0" bIns="0" anchor="ctr">
              <a:spAutoFit/>
            </a:bodyPr>
            <a:lstStyle/>
            <a:p>
              <a:pPr algn="r">
                <a:spcBef>
                  <a:spcPct val="75000"/>
                </a:spcBef>
              </a:pPr>
              <a:r>
                <a:rPr lang="es-ES_tradnl" sz="1400">
                  <a:solidFill>
                    <a:srgbClr val="4B8226"/>
                  </a:solidFill>
                </a:rPr>
                <a:t>Junio de 2008</a:t>
              </a:r>
            </a:p>
          </p:txBody>
        </p:sp>
      </p:grpSp>
      <p:sp>
        <p:nvSpPr>
          <p:cNvPr id="26627" name="Text Box 8"/>
          <p:cNvSpPr txBox="1">
            <a:spLocks noChangeArrowheads="1"/>
          </p:cNvSpPr>
          <p:nvPr/>
        </p:nvSpPr>
        <p:spPr bwMode="auto">
          <a:xfrm>
            <a:off x="323850" y="4287838"/>
            <a:ext cx="8496300" cy="723900"/>
          </a:xfrm>
          <a:prstGeom prst="rect">
            <a:avLst/>
          </a:prstGeom>
          <a:noFill/>
          <a:ln w="9525" algn="ctr">
            <a:noFill/>
            <a:miter lim="800000"/>
            <a:headEnd/>
            <a:tailEnd/>
          </a:ln>
        </p:spPr>
        <p:txBody>
          <a:bodyPr lIns="0" tIns="0" rIns="0" bIns="0">
            <a:spAutoFit/>
          </a:bodyPr>
          <a:lstStyle/>
          <a:p>
            <a:pPr>
              <a:lnSpc>
                <a:spcPct val="95000"/>
              </a:lnSpc>
              <a:spcBef>
                <a:spcPct val="75000"/>
              </a:spcBef>
            </a:pPr>
            <a:r>
              <a:rPr lang="es-ES_tradnl" sz="2500">
                <a:solidFill>
                  <a:srgbClr val="103C6D"/>
                </a:solidFill>
              </a:rPr>
              <a:t>El Pasivo Ambiental de la Expansión del Monocultivo de Soja en la Argentina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es-ES" altLang="ja-JP" smtClean="0">
                <a:ea typeface="ＭＳ Ｐゴシック" pitchFamily="34" charset="-128"/>
              </a:rPr>
              <a:t>Expansión de Áreas Sembradas </a:t>
            </a:r>
            <a:endParaRPr lang="es-ES" smtClean="0"/>
          </a:p>
        </p:txBody>
      </p:sp>
      <p:grpSp>
        <p:nvGrpSpPr>
          <p:cNvPr id="2" name="Group 22"/>
          <p:cNvGrpSpPr>
            <a:grpSpLocks/>
          </p:cNvGrpSpPr>
          <p:nvPr/>
        </p:nvGrpSpPr>
        <p:grpSpPr bwMode="auto">
          <a:xfrm>
            <a:off x="5205413" y="1844675"/>
            <a:ext cx="1504950" cy="4537075"/>
            <a:chOff x="2789" y="1162"/>
            <a:chExt cx="948" cy="2858"/>
          </a:xfrm>
        </p:grpSpPr>
        <p:sp>
          <p:nvSpPr>
            <p:cNvPr id="1056" name="AutoShape 23"/>
            <p:cNvSpPr>
              <a:spLocks noChangeArrowheads="1"/>
            </p:cNvSpPr>
            <p:nvPr/>
          </p:nvSpPr>
          <p:spPr bwMode="auto">
            <a:xfrm>
              <a:off x="2811" y="1162"/>
              <a:ext cx="896" cy="606"/>
            </a:xfrm>
            <a:prstGeom prst="roundRect">
              <a:avLst>
                <a:gd name="adj" fmla="val 13019"/>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endParaRPr lang="es-ES"/>
            </a:p>
          </p:txBody>
        </p:sp>
        <p:graphicFrame>
          <p:nvGraphicFramePr>
            <p:cNvPr id="38" name="Object 24"/>
            <p:cNvGraphicFramePr>
              <a:graphicFrameLocks noChangeAspect="1"/>
            </p:cNvGraphicFramePr>
            <p:nvPr/>
          </p:nvGraphicFramePr>
          <p:xfrm>
            <a:off x="2789" y="1734"/>
            <a:ext cx="948" cy="2286"/>
          </p:xfrm>
          <a:graphic>
            <a:graphicData uri="http://schemas.openxmlformats.org/drawingml/2006/chart">
              <c:chart xmlns:c="http://schemas.openxmlformats.org/drawingml/2006/chart" xmlns:r="http://schemas.openxmlformats.org/officeDocument/2006/relationships" r:id="rId3"/>
            </a:graphicData>
          </a:graphic>
        </p:graphicFrame>
        <p:sp>
          <p:nvSpPr>
            <p:cNvPr id="1057" name="Text Box 25"/>
            <p:cNvSpPr txBox="1">
              <a:spLocks noChangeArrowheads="1"/>
            </p:cNvSpPr>
            <p:nvPr/>
          </p:nvSpPr>
          <p:spPr bwMode="auto">
            <a:xfrm>
              <a:off x="2848" y="3297"/>
              <a:ext cx="376" cy="125"/>
            </a:xfrm>
            <a:prstGeom prst="rect">
              <a:avLst/>
            </a:prstGeom>
            <a:noFill/>
            <a:ln w="9525">
              <a:noFill/>
              <a:miter lim="800000"/>
              <a:headEnd/>
              <a:tailEnd/>
            </a:ln>
          </p:spPr>
          <p:txBody>
            <a:bodyPr wrap="none" lIns="0" tIns="0" rIns="0" bIns="0" anchor="ctr">
              <a:spAutoFit/>
            </a:bodyPr>
            <a:lstStyle/>
            <a:p>
              <a:pPr algn="ctr"/>
              <a:r>
                <a:rPr lang="es-ES" sz="1300" b="0"/>
                <a:t>134.000</a:t>
              </a:r>
            </a:p>
          </p:txBody>
        </p:sp>
        <p:sp>
          <p:nvSpPr>
            <p:cNvPr id="1058" name="Text Box 26"/>
            <p:cNvSpPr txBox="1">
              <a:spLocks noChangeArrowheads="1"/>
            </p:cNvSpPr>
            <p:nvPr/>
          </p:nvSpPr>
          <p:spPr bwMode="auto">
            <a:xfrm>
              <a:off x="3290" y="1927"/>
              <a:ext cx="376" cy="125"/>
            </a:xfrm>
            <a:prstGeom prst="rect">
              <a:avLst/>
            </a:prstGeom>
            <a:noFill/>
            <a:ln w="9525">
              <a:noFill/>
              <a:miter lim="800000"/>
              <a:headEnd/>
              <a:tailEnd/>
            </a:ln>
          </p:spPr>
          <p:txBody>
            <a:bodyPr wrap="none" lIns="0" tIns="0" rIns="0" bIns="0" anchor="ctr">
              <a:spAutoFit/>
            </a:bodyPr>
            <a:lstStyle/>
            <a:p>
              <a:pPr algn="ctr"/>
              <a:r>
                <a:rPr lang="es-ES" sz="1300"/>
                <a:t>693.000</a:t>
              </a:r>
            </a:p>
          </p:txBody>
        </p:sp>
        <p:sp>
          <p:nvSpPr>
            <p:cNvPr id="1059" name="Freeform 27"/>
            <p:cNvSpPr>
              <a:spLocks/>
            </p:cNvSpPr>
            <p:nvPr/>
          </p:nvSpPr>
          <p:spPr bwMode="auto">
            <a:xfrm>
              <a:off x="2981" y="1674"/>
              <a:ext cx="506" cy="1620"/>
            </a:xfrm>
            <a:custGeom>
              <a:avLst/>
              <a:gdLst>
                <a:gd name="T0" fmla="*/ 0 w 506"/>
                <a:gd name="T1" fmla="*/ 1620 h 1620"/>
                <a:gd name="T2" fmla="*/ 2 w 506"/>
                <a:gd name="T3" fmla="*/ 0 h 1620"/>
                <a:gd name="T4" fmla="*/ 506 w 506"/>
                <a:gd name="T5" fmla="*/ 0 h 1620"/>
                <a:gd name="T6" fmla="*/ 506 w 506"/>
                <a:gd name="T7" fmla="*/ 210 h 1620"/>
                <a:gd name="T8" fmla="*/ 0 60000 65536"/>
                <a:gd name="T9" fmla="*/ 0 60000 65536"/>
                <a:gd name="T10" fmla="*/ 0 60000 65536"/>
                <a:gd name="T11" fmla="*/ 0 60000 65536"/>
                <a:gd name="T12" fmla="*/ 0 w 506"/>
                <a:gd name="T13" fmla="*/ 0 h 1620"/>
                <a:gd name="T14" fmla="*/ 506 w 506"/>
                <a:gd name="T15" fmla="*/ 1620 h 1620"/>
              </a:gdLst>
              <a:ahLst/>
              <a:cxnLst>
                <a:cxn ang="T8">
                  <a:pos x="T0" y="T1"/>
                </a:cxn>
                <a:cxn ang="T9">
                  <a:pos x="T2" y="T3"/>
                </a:cxn>
                <a:cxn ang="T10">
                  <a:pos x="T4" y="T5"/>
                </a:cxn>
                <a:cxn ang="T11">
                  <a:pos x="T6" y="T7"/>
                </a:cxn>
              </a:cxnLst>
              <a:rect l="T12" t="T13" r="T14" b="T15"/>
              <a:pathLst>
                <a:path w="506" h="1620">
                  <a:moveTo>
                    <a:pt x="0" y="1620"/>
                  </a:moveTo>
                  <a:lnTo>
                    <a:pt x="2" y="0"/>
                  </a:lnTo>
                  <a:lnTo>
                    <a:pt x="506" y="0"/>
                  </a:lnTo>
                  <a:lnTo>
                    <a:pt x="506" y="210"/>
                  </a:lnTo>
                </a:path>
              </a:pathLst>
            </a:custGeom>
            <a:noFill/>
            <a:ln w="19050">
              <a:solidFill>
                <a:schemeClr val="bg1"/>
              </a:solidFill>
              <a:prstDash val="sysDot"/>
              <a:round/>
              <a:headEnd/>
              <a:tailEnd/>
            </a:ln>
          </p:spPr>
          <p:txBody>
            <a:bodyPr/>
            <a:lstStyle/>
            <a:p>
              <a:endParaRPr lang="es-ES"/>
            </a:p>
          </p:txBody>
        </p:sp>
        <p:pic>
          <p:nvPicPr>
            <p:cNvPr id="1060" name="Picture 28" descr="Ficha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10" y="1552"/>
              <a:ext cx="450" cy="244"/>
            </a:xfrm>
            <a:prstGeom prst="rect">
              <a:avLst/>
            </a:prstGeom>
            <a:noFill/>
            <a:ln w="9525">
              <a:noFill/>
              <a:miter lim="800000"/>
              <a:headEnd/>
              <a:tailEnd/>
            </a:ln>
          </p:spPr>
        </p:pic>
        <p:sp>
          <p:nvSpPr>
            <p:cNvPr id="1061" name="Text Box 29"/>
            <p:cNvSpPr txBox="1">
              <a:spLocks noChangeArrowheads="1"/>
            </p:cNvSpPr>
            <p:nvPr/>
          </p:nvSpPr>
          <p:spPr bwMode="auto">
            <a:xfrm>
              <a:off x="3133" y="1226"/>
              <a:ext cx="253" cy="130"/>
            </a:xfrm>
            <a:prstGeom prst="rect">
              <a:avLst/>
            </a:prstGeom>
            <a:noFill/>
            <a:ln w="9525">
              <a:noFill/>
              <a:miter lim="800000"/>
              <a:headEnd/>
              <a:tailEnd/>
            </a:ln>
          </p:spPr>
          <p:txBody>
            <a:bodyPr wrap="none" lIns="0" tIns="0" rIns="0" bIns="0" anchor="ctr">
              <a:spAutoFit/>
            </a:bodyPr>
            <a:lstStyle/>
            <a:p>
              <a:pPr algn="ctr">
                <a:lnSpc>
                  <a:spcPct val="90000"/>
                </a:lnSpc>
              </a:pPr>
              <a:r>
                <a:rPr lang="es-ES" sz="1500">
                  <a:solidFill>
                    <a:schemeClr val="accent2"/>
                  </a:solidFill>
                </a:rPr>
                <a:t>NEA</a:t>
              </a:r>
            </a:p>
          </p:txBody>
        </p:sp>
      </p:grpSp>
      <p:grpSp>
        <p:nvGrpSpPr>
          <p:cNvPr id="3" name="Group 38"/>
          <p:cNvGrpSpPr>
            <a:grpSpLocks/>
          </p:cNvGrpSpPr>
          <p:nvPr/>
        </p:nvGrpSpPr>
        <p:grpSpPr bwMode="auto">
          <a:xfrm>
            <a:off x="7143750" y="1844675"/>
            <a:ext cx="1504950" cy="4537075"/>
            <a:chOff x="3769" y="1162"/>
            <a:chExt cx="948" cy="2858"/>
          </a:xfrm>
        </p:grpSpPr>
        <p:sp>
          <p:nvSpPr>
            <p:cNvPr id="1050" name="AutoShape 39"/>
            <p:cNvSpPr>
              <a:spLocks noChangeArrowheads="1"/>
            </p:cNvSpPr>
            <p:nvPr/>
          </p:nvSpPr>
          <p:spPr bwMode="auto">
            <a:xfrm>
              <a:off x="3791" y="1162"/>
              <a:ext cx="896" cy="606"/>
            </a:xfrm>
            <a:prstGeom prst="roundRect">
              <a:avLst>
                <a:gd name="adj" fmla="val 13019"/>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endParaRPr lang="es-ES"/>
            </a:p>
          </p:txBody>
        </p:sp>
        <p:graphicFrame>
          <p:nvGraphicFramePr>
            <p:cNvPr id="39" name="Object 40"/>
            <p:cNvGraphicFramePr>
              <a:graphicFrameLocks noChangeAspect="1"/>
            </p:cNvGraphicFramePr>
            <p:nvPr/>
          </p:nvGraphicFramePr>
          <p:xfrm>
            <a:off x="3769" y="1734"/>
            <a:ext cx="948" cy="2286"/>
          </p:xfrm>
          <a:graphic>
            <a:graphicData uri="http://schemas.openxmlformats.org/drawingml/2006/chart">
              <c:chart xmlns:c="http://schemas.openxmlformats.org/drawingml/2006/chart" xmlns:r="http://schemas.openxmlformats.org/officeDocument/2006/relationships" r:id="rId5"/>
            </a:graphicData>
          </a:graphic>
        </p:graphicFrame>
        <p:sp>
          <p:nvSpPr>
            <p:cNvPr id="1051" name="Text Box 41"/>
            <p:cNvSpPr txBox="1">
              <a:spLocks noChangeArrowheads="1"/>
            </p:cNvSpPr>
            <p:nvPr/>
          </p:nvSpPr>
          <p:spPr bwMode="auto">
            <a:xfrm>
              <a:off x="3828" y="3099"/>
              <a:ext cx="376" cy="125"/>
            </a:xfrm>
            <a:prstGeom prst="rect">
              <a:avLst/>
            </a:prstGeom>
            <a:noFill/>
            <a:ln w="9525">
              <a:noFill/>
              <a:miter lim="800000"/>
              <a:headEnd/>
              <a:tailEnd/>
            </a:ln>
          </p:spPr>
          <p:txBody>
            <a:bodyPr wrap="none" lIns="0" tIns="0" rIns="0" bIns="0" anchor="ctr">
              <a:spAutoFit/>
            </a:bodyPr>
            <a:lstStyle/>
            <a:p>
              <a:pPr algn="ctr"/>
              <a:r>
                <a:rPr lang="es-ES" sz="1300" b="0"/>
                <a:t>431.000</a:t>
              </a:r>
            </a:p>
          </p:txBody>
        </p:sp>
        <p:sp>
          <p:nvSpPr>
            <p:cNvPr id="1052" name="Text Box 42"/>
            <p:cNvSpPr txBox="1">
              <a:spLocks noChangeArrowheads="1"/>
            </p:cNvSpPr>
            <p:nvPr/>
          </p:nvSpPr>
          <p:spPr bwMode="auto">
            <a:xfrm>
              <a:off x="4226" y="1921"/>
              <a:ext cx="463" cy="125"/>
            </a:xfrm>
            <a:prstGeom prst="rect">
              <a:avLst/>
            </a:prstGeom>
            <a:noFill/>
            <a:ln w="9525">
              <a:noFill/>
              <a:miter lim="800000"/>
              <a:headEnd/>
              <a:tailEnd/>
            </a:ln>
          </p:spPr>
          <p:txBody>
            <a:bodyPr wrap="none" lIns="0" tIns="0" rIns="0" bIns="0" anchor="ctr">
              <a:spAutoFit/>
            </a:bodyPr>
            <a:lstStyle/>
            <a:p>
              <a:pPr algn="ctr"/>
              <a:r>
                <a:rPr lang="es-ES" sz="1300"/>
                <a:t>1.380.000</a:t>
              </a:r>
            </a:p>
          </p:txBody>
        </p:sp>
        <p:sp>
          <p:nvSpPr>
            <p:cNvPr id="1053" name="Text Box 43"/>
            <p:cNvSpPr txBox="1">
              <a:spLocks noChangeArrowheads="1"/>
            </p:cNvSpPr>
            <p:nvPr/>
          </p:nvSpPr>
          <p:spPr bwMode="auto">
            <a:xfrm>
              <a:off x="4106" y="1226"/>
              <a:ext cx="267" cy="130"/>
            </a:xfrm>
            <a:prstGeom prst="rect">
              <a:avLst/>
            </a:prstGeom>
            <a:noFill/>
            <a:ln w="9525">
              <a:noFill/>
              <a:miter lim="800000"/>
              <a:headEnd/>
              <a:tailEnd/>
            </a:ln>
          </p:spPr>
          <p:txBody>
            <a:bodyPr wrap="none" lIns="0" tIns="0" rIns="0" bIns="0" anchor="ctr">
              <a:spAutoFit/>
            </a:bodyPr>
            <a:lstStyle/>
            <a:p>
              <a:pPr algn="ctr">
                <a:lnSpc>
                  <a:spcPct val="90000"/>
                </a:lnSpc>
              </a:pPr>
              <a:r>
                <a:rPr lang="es-ES" sz="1500">
                  <a:solidFill>
                    <a:schemeClr val="accent2"/>
                  </a:solidFill>
                </a:rPr>
                <a:t>NOA</a:t>
              </a:r>
            </a:p>
          </p:txBody>
        </p:sp>
        <p:sp>
          <p:nvSpPr>
            <p:cNvPr id="1054" name="Freeform 44"/>
            <p:cNvSpPr>
              <a:spLocks/>
            </p:cNvSpPr>
            <p:nvPr/>
          </p:nvSpPr>
          <p:spPr bwMode="auto">
            <a:xfrm>
              <a:off x="4005" y="1674"/>
              <a:ext cx="481" cy="1355"/>
            </a:xfrm>
            <a:custGeom>
              <a:avLst/>
              <a:gdLst>
                <a:gd name="T0" fmla="*/ 0 w 481"/>
                <a:gd name="T1" fmla="*/ 1355 h 1355"/>
                <a:gd name="T2" fmla="*/ 2 w 481"/>
                <a:gd name="T3" fmla="*/ 0 h 1355"/>
                <a:gd name="T4" fmla="*/ 481 w 481"/>
                <a:gd name="T5" fmla="*/ 0 h 1355"/>
                <a:gd name="T6" fmla="*/ 481 w 481"/>
                <a:gd name="T7" fmla="*/ 210 h 1355"/>
                <a:gd name="T8" fmla="*/ 0 60000 65536"/>
                <a:gd name="T9" fmla="*/ 0 60000 65536"/>
                <a:gd name="T10" fmla="*/ 0 60000 65536"/>
                <a:gd name="T11" fmla="*/ 0 60000 65536"/>
                <a:gd name="T12" fmla="*/ 0 w 481"/>
                <a:gd name="T13" fmla="*/ 0 h 1355"/>
                <a:gd name="T14" fmla="*/ 481 w 481"/>
                <a:gd name="T15" fmla="*/ 1355 h 1355"/>
              </a:gdLst>
              <a:ahLst/>
              <a:cxnLst>
                <a:cxn ang="T8">
                  <a:pos x="T0" y="T1"/>
                </a:cxn>
                <a:cxn ang="T9">
                  <a:pos x="T2" y="T3"/>
                </a:cxn>
                <a:cxn ang="T10">
                  <a:pos x="T4" y="T5"/>
                </a:cxn>
                <a:cxn ang="T11">
                  <a:pos x="T6" y="T7"/>
                </a:cxn>
              </a:cxnLst>
              <a:rect l="T12" t="T13" r="T14" b="T15"/>
              <a:pathLst>
                <a:path w="481" h="1355">
                  <a:moveTo>
                    <a:pt x="0" y="1355"/>
                  </a:moveTo>
                  <a:lnTo>
                    <a:pt x="2" y="0"/>
                  </a:lnTo>
                  <a:lnTo>
                    <a:pt x="481" y="0"/>
                  </a:lnTo>
                  <a:lnTo>
                    <a:pt x="481" y="210"/>
                  </a:lnTo>
                </a:path>
              </a:pathLst>
            </a:custGeom>
            <a:noFill/>
            <a:ln w="19050">
              <a:solidFill>
                <a:schemeClr val="bg1"/>
              </a:solidFill>
              <a:prstDash val="sysDot"/>
              <a:round/>
              <a:headEnd/>
              <a:tailEnd/>
            </a:ln>
          </p:spPr>
          <p:txBody>
            <a:bodyPr/>
            <a:lstStyle/>
            <a:p>
              <a:endParaRPr lang="es-ES"/>
            </a:p>
          </p:txBody>
        </p:sp>
        <p:pic>
          <p:nvPicPr>
            <p:cNvPr id="1055" name="Picture 45" descr="Ficha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20" y="1552"/>
              <a:ext cx="450" cy="244"/>
            </a:xfrm>
            <a:prstGeom prst="rect">
              <a:avLst/>
            </a:prstGeom>
            <a:noFill/>
            <a:ln w="9525">
              <a:noFill/>
              <a:miter lim="800000"/>
              <a:headEnd/>
              <a:tailEnd/>
            </a:ln>
          </p:spPr>
        </p:pic>
      </p:grpSp>
      <p:grpSp>
        <p:nvGrpSpPr>
          <p:cNvPr id="4" name="Group 46"/>
          <p:cNvGrpSpPr>
            <a:grpSpLocks/>
          </p:cNvGrpSpPr>
          <p:nvPr/>
        </p:nvGrpSpPr>
        <p:grpSpPr bwMode="auto">
          <a:xfrm>
            <a:off x="107950" y="2554288"/>
            <a:ext cx="2789238" cy="3813175"/>
            <a:chOff x="68" y="1609"/>
            <a:chExt cx="1757" cy="2402"/>
          </a:xfrm>
        </p:grpSpPr>
        <p:pic>
          <p:nvPicPr>
            <p:cNvPr id="1044" name="Picture 4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 y="1609"/>
              <a:ext cx="1757" cy="2402"/>
            </a:xfrm>
            <a:prstGeom prst="rect">
              <a:avLst/>
            </a:prstGeom>
            <a:noFill/>
            <a:ln w="9525">
              <a:noFill/>
              <a:miter lim="800000"/>
              <a:headEnd/>
              <a:tailEnd/>
            </a:ln>
          </p:spPr>
        </p:pic>
        <p:grpSp>
          <p:nvGrpSpPr>
            <p:cNvPr id="1045" name="Group 48"/>
            <p:cNvGrpSpPr>
              <a:grpSpLocks/>
            </p:cNvGrpSpPr>
            <p:nvPr/>
          </p:nvGrpSpPr>
          <p:grpSpPr bwMode="auto">
            <a:xfrm>
              <a:off x="146" y="1690"/>
              <a:ext cx="1600" cy="290"/>
              <a:chOff x="160" y="1609"/>
              <a:chExt cx="2186" cy="300"/>
            </a:xfrm>
          </p:grpSpPr>
          <p:sp>
            <p:nvSpPr>
              <p:cNvPr id="1048" name="AutoShape 31"/>
              <p:cNvSpPr>
                <a:spLocks noChangeArrowheads="1"/>
              </p:cNvSpPr>
              <p:nvPr/>
            </p:nvSpPr>
            <p:spPr bwMode="auto">
              <a:xfrm>
                <a:off x="160" y="1837"/>
                <a:ext cx="2186" cy="72"/>
              </a:xfrm>
              <a:prstGeom prst="roundRect">
                <a:avLst>
                  <a:gd name="adj" fmla="val 0"/>
                </a:avLst>
              </a:prstGeom>
              <a:gradFill rotWithShape="1">
                <a:gsLst>
                  <a:gs pos="0">
                    <a:srgbClr val="103C6D"/>
                  </a:gs>
                  <a:gs pos="100000">
                    <a:schemeClr val="bg1">
                      <a:alpha val="0"/>
                    </a:schemeClr>
                  </a:gs>
                </a:gsLst>
                <a:lin ang="5400000" scaled="1"/>
              </a:gradFill>
              <a:ln w="9525">
                <a:noFill/>
                <a:round/>
                <a:headEnd/>
                <a:tailEnd/>
              </a:ln>
            </p:spPr>
            <p:txBody>
              <a:bodyPr wrap="none" anchor="ctr"/>
              <a:lstStyle/>
              <a:p>
                <a:pPr algn="ctr"/>
                <a:endParaRPr lang="es-ES"/>
              </a:p>
            </p:txBody>
          </p:sp>
          <p:sp>
            <p:nvSpPr>
              <p:cNvPr id="1049" name="Freeform 35"/>
              <p:cNvSpPr>
                <a:spLocks/>
              </p:cNvSpPr>
              <p:nvPr/>
            </p:nvSpPr>
            <p:spPr bwMode="auto">
              <a:xfrm>
                <a:off x="160" y="1609"/>
                <a:ext cx="2186" cy="234"/>
              </a:xfrm>
              <a:custGeom>
                <a:avLst/>
                <a:gdLst>
                  <a:gd name="T0" fmla="*/ 22 w 2538"/>
                  <a:gd name="T1" fmla="*/ 0 h 311"/>
                  <a:gd name="T2" fmla="*/ 0 w 2538"/>
                  <a:gd name="T3" fmla="*/ 20 h 311"/>
                  <a:gd name="T4" fmla="*/ 0 w 2538"/>
                  <a:gd name="T5" fmla="*/ 234 h 311"/>
                  <a:gd name="T6" fmla="*/ 2186 w 2538"/>
                  <a:gd name="T7" fmla="*/ 234 h 311"/>
                  <a:gd name="T8" fmla="*/ 2186 w 2538"/>
                  <a:gd name="T9" fmla="*/ 20 h 311"/>
                  <a:gd name="T10" fmla="*/ 2164 w 2538"/>
                  <a:gd name="T11" fmla="*/ 0 h 311"/>
                  <a:gd name="T12" fmla="*/ 22 w 2538"/>
                  <a:gd name="T13" fmla="*/ 0 h 311"/>
                  <a:gd name="T14" fmla="*/ 0 60000 65536"/>
                  <a:gd name="T15" fmla="*/ 0 60000 65536"/>
                  <a:gd name="T16" fmla="*/ 0 60000 65536"/>
                  <a:gd name="T17" fmla="*/ 0 60000 65536"/>
                  <a:gd name="T18" fmla="*/ 0 60000 65536"/>
                  <a:gd name="T19" fmla="*/ 0 60000 65536"/>
                  <a:gd name="T20" fmla="*/ 0 60000 65536"/>
                  <a:gd name="T21" fmla="*/ 0 w 2538"/>
                  <a:gd name="T22" fmla="*/ 0 h 311"/>
                  <a:gd name="T23" fmla="*/ 2538 w 2538"/>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8" h="311">
                    <a:moveTo>
                      <a:pt x="26" y="0"/>
                    </a:moveTo>
                    <a:cubicBezTo>
                      <a:pt x="12" y="0"/>
                      <a:pt x="0" y="12"/>
                      <a:pt x="0" y="26"/>
                    </a:cubicBezTo>
                    <a:lnTo>
                      <a:pt x="0" y="311"/>
                    </a:lnTo>
                    <a:lnTo>
                      <a:pt x="2538" y="311"/>
                    </a:lnTo>
                    <a:lnTo>
                      <a:pt x="2538" y="26"/>
                    </a:lnTo>
                    <a:cubicBezTo>
                      <a:pt x="2538" y="12"/>
                      <a:pt x="2526" y="0"/>
                      <a:pt x="2512" y="0"/>
                    </a:cubicBezTo>
                    <a:lnTo>
                      <a:pt x="26" y="0"/>
                    </a:lnTo>
                    <a:close/>
                  </a:path>
                </a:pathLst>
              </a:custGeom>
              <a:solidFill>
                <a:srgbClr val="103C6D"/>
              </a:solidFill>
              <a:ln w="0">
                <a:noFill/>
                <a:round/>
                <a:headEnd/>
                <a:tailEnd/>
              </a:ln>
            </p:spPr>
            <p:txBody>
              <a:bodyPr/>
              <a:lstStyle/>
              <a:p>
                <a:pPr algn="ctr"/>
                <a:endParaRPr lang="es-ES"/>
              </a:p>
            </p:txBody>
          </p:sp>
        </p:grpSp>
        <p:sp>
          <p:nvSpPr>
            <p:cNvPr id="1046" name="Text Box 29"/>
            <p:cNvSpPr txBox="1">
              <a:spLocks noChangeArrowheads="1"/>
            </p:cNvSpPr>
            <p:nvPr/>
          </p:nvSpPr>
          <p:spPr bwMode="auto">
            <a:xfrm>
              <a:off x="210" y="1732"/>
              <a:ext cx="1285" cy="144"/>
            </a:xfrm>
            <a:prstGeom prst="rect">
              <a:avLst/>
            </a:prstGeom>
            <a:noFill/>
            <a:ln w="9525">
              <a:noFill/>
              <a:miter lim="800000"/>
              <a:headEnd/>
              <a:tailEnd/>
            </a:ln>
          </p:spPr>
          <p:txBody>
            <a:bodyPr wrap="none" lIns="0" tIns="0" rIns="0" bIns="0" anchor="ctr">
              <a:spAutoFit/>
            </a:bodyPr>
            <a:lstStyle/>
            <a:p>
              <a:r>
                <a:rPr lang="es-AR" sz="1500">
                  <a:solidFill>
                    <a:schemeClr val="bg1"/>
                  </a:solidFill>
                </a:rPr>
                <a:t>Zonas de producción</a:t>
              </a:r>
              <a:r>
                <a:rPr lang="es-AR" sz="1500" baseline="30000">
                  <a:solidFill>
                    <a:schemeClr val="bg1"/>
                  </a:solidFill>
                </a:rPr>
                <a:t>1)</a:t>
              </a:r>
            </a:p>
          </p:txBody>
        </p:sp>
        <p:pic>
          <p:nvPicPr>
            <p:cNvPr id="1047" name="Picture 52" descr="Producción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9" y="1997"/>
              <a:ext cx="1595" cy="1898"/>
            </a:xfrm>
            <a:prstGeom prst="rect">
              <a:avLst/>
            </a:prstGeom>
            <a:noFill/>
            <a:ln w="9525">
              <a:noFill/>
              <a:miter lim="800000"/>
              <a:headEnd/>
              <a:tailEnd/>
            </a:ln>
          </p:spPr>
        </p:pic>
      </p:grpSp>
      <p:sp>
        <p:nvSpPr>
          <p:cNvPr id="1033" name="Text Box 53"/>
          <p:cNvSpPr txBox="1">
            <a:spLocks noChangeArrowheads="1"/>
          </p:cNvSpPr>
          <p:nvPr/>
        </p:nvSpPr>
        <p:spPr bwMode="auto">
          <a:xfrm>
            <a:off x="179388" y="6453188"/>
            <a:ext cx="8785225" cy="244475"/>
          </a:xfrm>
          <a:prstGeom prst="rect">
            <a:avLst/>
          </a:prstGeom>
          <a:noFill/>
          <a:ln w="9525">
            <a:noFill/>
            <a:miter lim="800000"/>
            <a:headEnd/>
            <a:tailEnd/>
          </a:ln>
        </p:spPr>
        <p:txBody>
          <a:bodyPr lIns="0" tIns="0" rIns="0" bIns="0" anchor="b">
            <a:spAutoFit/>
          </a:bodyPr>
          <a:lstStyle/>
          <a:p>
            <a:pPr>
              <a:spcBef>
                <a:spcPct val="50000"/>
              </a:spcBef>
            </a:pPr>
            <a:r>
              <a:rPr lang="es-ES" sz="800" b="0"/>
              <a:t>1) Dispersión geográfica del cultivo en función del área sembrada promedio de las últimas 5 campañas</a:t>
            </a:r>
            <a:br>
              <a:rPr lang="es-ES" sz="800" b="0"/>
            </a:br>
            <a:r>
              <a:rPr lang="es-ES" sz="800" b="0"/>
              <a:t>Fuente: Dirección de Coordinación de Delegaciones – Estimaciones Agrícolas SAGPyA</a:t>
            </a:r>
          </a:p>
        </p:txBody>
      </p:sp>
      <p:grpSp>
        <p:nvGrpSpPr>
          <p:cNvPr id="6" name="Group 54"/>
          <p:cNvGrpSpPr>
            <a:grpSpLocks/>
          </p:cNvGrpSpPr>
          <p:nvPr/>
        </p:nvGrpSpPr>
        <p:grpSpPr bwMode="auto">
          <a:xfrm>
            <a:off x="3276600" y="1844675"/>
            <a:ext cx="1506538" cy="4537075"/>
            <a:chOff x="1809" y="1162"/>
            <a:chExt cx="949" cy="2858"/>
          </a:xfrm>
        </p:grpSpPr>
        <p:sp>
          <p:nvSpPr>
            <p:cNvPr id="1037" name="AutoShape 55"/>
            <p:cNvSpPr>
              <a:spLocks noChangeArrowheads="1"/>
            </p:cNvSpPr>
            <p:nvPr/>
          </p:nvSpPr>
          <p:spPr bwMode="auto">
            <a:xfrm>
              <a:off x="1831" y="1162"/>
              <a:ext cx="896" cy="606"/>
            </a:xfrm>
            <a:prstGeom prst="roundRect">
              <a:avLst>
                <a:gd name="adj" fmla="val 13019"/>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endParaRPr lang="es-ES"/>
            </a:p>
          </p:txBody>
        </p:sp>
        <p:graphicFrame>
          <p:nvGraphicFramePr>
            <p:cNvPr id="40" name="Object 56"/>
            <p:cNvGraphicFramePr>
              <a:graphicFrameLocks noChangeAspect="1"/>
            </p:cNvGraphicFramePr>
            <p:nvPr/>
          </p:nvGraphicFramePr>
          <p:xfrm>
            <a:off x="1809" y="1734"/>
            <a:ext cx="948" cy="2286"/>
          </p:xfrm>
          <a:graphic>
            <a:graphicData uri="http://schemas.openxmlformats.org/drawingml/2006/chart">
              <c:chart xmlns:c="http://schemas.openxmlformats.org/drawingml/2006/chart" xmlns:r="http://schemas.openxmlformats.org/officeDocument/2006/relationships" r:id="rId8"/>
            </a:graphicData>
          </a:graphic>
        </p:graphicFrame>
        <p:sp>
          <p:nvSpPr>
            <p:cNvPr id="1038" name="Text Box 57"/>
            <p:cNvSpPr txBox="1">
              <a:spLocks noChangeArrowheads="1"/>
            </p:cNvSpPr>
            <p:nvPr/>
          </p:nvSpPr>
          <p:spPr bwMode="auto">
            <a:xfrm>
              <a:off x="1824" y="2703"/>
              <a:ext cx="463" cy="125"/>
            </a:xfrm>
            <a:prstGeom prst="rect">
              <a:avLst/>
            </a:prstGeom>
            <a:noFill/>
            <a:ln w="9525">
              <a:noFill/>
              <a:miter lim="800000"/>
              <a:headEnd/>
              <a:tailEnd/>
            </a:ln>
          </p:spPr>
          <p:txBody>
            <a:bodyPr wrap="none" lIns="0" tIns="0" rIns="0" bIns="0" anchor="ctr">
              <a:spAutoFit/>
            </a:bodyPr>
            <a:lstStyle/>
            <a:p>
              <a:pPr algn="ctr"/>
              <a:r>
                <a:rPr lang="es-ES" sz="1300" b="0"/>
                <a:t>6.600.000</a:t>
              </a:r>
            </a:p>
          </p:txBody>
        </p:sp>
        <p:sp>
          <p:nvSpPr>
            <p:cNvPr id="1039" name="Text Box 58"/>
            <p:cNvSpPr txBox="1">
              <a:spLocks noChangeArrowheads="1"/>
            </p:cNvSpPr>
            <p:nvPr/>
          </p:nvSpPr>
          <p:spPr bwMode="auto">
            <a:xfrm>
              <a:off x="2237" y="1915"/>
              <a:ext cx="521" cy="125"/>
            </a:xfrm>
            <a:prstGeom prst="rect">
              <a:avLst/>
            </a:prstGeom>
            <a:noFill/>
            <a:ln w="9525">
              <a:noFill/>
              <a:miter lim="800000"/>
              <a:headEnd/>
              <a:tailEnd/>
            </a:ln>
          </p:spPr>
          <p:txBody>
            <a:bodyPr wrap="none" lIns="0" tIns="0" rIns="0" bIns="0" anchor="ctr">
              <a:spAutoFit/>
            </a:bodyPr>
            <a:lstStyle/>
            <a:p>
              <a:pPr algn="ctr"/>
              <a:r>
                <a:rPr lang="es-ES" sz="1300"/>
                <a:t>12.215.000</a:t>
              </a:r>
            </a:p>
          </p:txBody>
        </p:sp>
        <p:sp>
          <p:nvSpPr>
            <p:cNvPr id="1040" name="Freeform 59"/>
            <p:cNvSpPr>
              <a:spLocks/>
            </p:cNvSpPr>
            <p:nvPr/>
          </p:nvSpPr>
          <p:spPr bwMode="auto">
            <a:xfrm>
              <a:off x="2003" y="1674"/>
              <a:ext cx="504" cy="996"/>
            </a:xfrm>
            <a:custGeom>
              <a:avLst/>
              <a:gdLst>
                <a:gd name="T0" fmla="*/ 0 w 504"/>
                <a:gd name="T1" fmla="*/ 996 h 996"/>
                <a:gd name="T2" fmla="*/ 0 w 504"/>
                <a:gd name="T3" fmla="*/ 0 h 996"/>
                <a:gd name="T4" fmla="*/ 504 w 504"/>
                <a:gd name="T5" fmla="*/ 0 h 996"/>
                <a:gd name="T6" fmla="*/ 504 w 504"/>
                <a:gd name="T7" fmla="*/ 210 h 996"/>
                <a:gd name="T8" fmla="*/ 0 60000 65536"/>
                <a:gd name="T9" fmla="*/ 0 60000 65536"/>
                <a:gd name="T10" fmla="*/ 0 60000 65536"/>
                <a:gd name="T11" fmla="*/ 0 60000 65536"/>
                <a:gd name="T12" fmla="*/ 0 w 504"/>
                <a:gd name="T13" fmla="*/ 0 h 996"/>
                <a:gd name="T14" fmla="*/ 504 w 504"/>
                <a:gd name="T15" fmla="*/ 996 h 996"/>
              </a:gdLst>
              <a:ahLst/>
              <a:cxnLst>
                <a:cxn ang="T8">
                  <a:pos x="T0" y="T1"/>
                </a:cxn>
                <a:cxn ang="T9">
                  <a:pos x="T2" y="T3"/>
                </a:cxn>
                <a:cxn ang="T10">
                  <a:pos x="T4" y="T5"/>
                </a:cxn>
                <a:cxn ang="T11">
                  <a:pos x="T6" y="T7"/>
                </a:cxn>
              </a:cxnLst>
              <a:rect l="T12" t="T13" r="T14" b="T15"/>
              <a:pathLst>
                <a:path w="504" h="996">
                  <a:moveTo>
                    <a:pt x="0" y="996"/>
                  </a:moveTo>
                  <a:lnTo>
                    <a:pt x="0" y="0"/>
                  </a:lnTo>
                  <a:lnTo>
                    <a:pt x="504" y="0"/>
                  </a:lnTo>
                  <a:lnTo>
                    <a:pt x="504" y="210"/>
                  </a:lnTo>
                </a:path>
              </a:pathLst>
            </a:custGeom>
            <a:noFill/>
            <a:ln w="19050">
              <a:solidFill>
                <a:schemeClr val="bg1"/>
              </a:solidFill>
              <a:prstDash val="sysDot"/>
              <a:round/>
              <a:headEnd/>
              <a:tailEnd/>
            </a:ln>
          </p:spPr>
          <p:txBody>
            <a:bodyPr/>
            <a:lstStyle/>
            <a:p>
              <a:endParaRPr lang="es-ES"/>
            </a:p>
          </p:txBody>
        </p:sp>
        <p:pic>
          <p:nvPicPr>
            <p:cNvPr id="1041" name="Picture 60" descr="Ficha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30" y="1552"/>
              <a:ext cx="450" cy="244"/>
            </a:xfrm>
            <a:prstGeom prst="rect">
              <a:avLst/>
            </a:prstGeom>
            <a:noFill/>
            <a:ln w="9525">
              <a:noFill/>
              <a:miter lim="800000"/>
              <a:headEnd/>
              <a:tailEnd/>
            </a:ln>
          </p:spPr>
        </p:pic>
        <p:sp>
          <p:nvSpPr>
            <p:cNvPr id="1042" name="Text Box 61"/>
            <p:cNvSpPr txBox="1">
              <a:spLocks noChangeArrowheads="1"/>
            </p:cNvSpPr>
            <p:nvPr/>
          </p:nvSpPr>
          <p:spPr bwMode="auto">
            <a:xfrm>
              <a:off x="2100" y="1602"/>
              <a:ext cx="310" cy="144"/>
            </a:xfrm>
            <a:prstGeom prst="rect">
              <a:avLst/>
            </a:prstGeom>
            <a:noFill/>
            <a:ln w="9525">
              <a:noFill/>
              <a:miter lim="800000"/>
              <a:headEnd/>
              <a:tailEnd/>
            </a:ln>
          </p:spPr>
          <p:txBody>
            <a:bodyPr wrap="none" lIns="0" tIns="0" rIns="0" bIns="0" anchor="ctr">
              <a:spAutoFit/>
            </a:bodyPr>
            <a:lstStyle/>
            <a:p>
              <a:pPr algn="ctr"/>
              <a:r>
                <a:rPr lang="es-ES" sz="1500"/>
                <a:t>+85%</a:t>
              </a:r>
            </a:p>
          </p:txBody>
        </p:sp>
        <p:sp>
          <p:nvSpPr>
            <p:cNvPr id="1043" name="Text Box 62"/>
            <p:cNvSpPr txBox="1">
              <a:spLocks noChangeArrowheads="1"/>
            </p:cNvSpPr>
            <p:nvPr/>
          </p:nvSpPr>
          <p:spPr bwMode="auto">
            <a:xfrm>
              <a:off x="2043" y="1226"/>
              <a:ext cx="473" cy="260"/>
            </a:xfrm>
            <a:prstGeom prst="rect">
              <a:avLst/>
            </a:prstGeom>
            <a:noFill/>
            <a:ln w="9525">
              <a:noFill/>
              <a:miter lim="800000"/>
              <a:headEnd/>
              <a:tailEnd/>
            </a:ln>
          </p:spPr>
          <p:txBody>
            <a:bodyPr wrap="none" lIns="0" tIns="0" rIns="0" bIns="0" anchor="ctr">
              <a:spAutoFit/>
            </a:bodyPr>
            <a:lstStyle/>
            <a:p>
              <a:pPr algn="ctr">
                <a:lnSpc>
                  <a:spcPct val="90000"/>
                </a:lnSpc>
              </a:pPr>
              <a:r>
                <a:rPr lang="es-ES" sz="1500">
                  <a:solidFill>
                    <a:schemeClr val="accent2"/>
                  </a:solidFill>
                </a:rPr>
                <a:t>Pampa</a:t>
              </a:r>
              <a:br>
                <a:rPr lang="es-ES" sz="1500">
                  <a:solidFill>
                    <a:schemeClr val="accent2"/>
                  </a:solidFill>
                </a:rPr>
              </a:br>
              <a:r>
                <a:rPr lang="es-ES" sz="1500">
                  <a:solidFill>
                    <a:schemeClr val="accent2"/>
                  </a:solidFill>
                </a:rPr>
                <a:t>Húmeda</a:t>
              </a:r>
            </a:p>
          </p:txBody>
        </p:sp>
      </p:grpSp>
      <p:sp>
        <p:nvSpPr>
          <p:cNvPr id="4159" name="Text Box 63"/>
          <p:cNvSpPr txBox="1">
            <a:spLocks noChangeArrowheads="1"/>
          </p:cNvSpPr>
          <p:nvPr/>
        </p:nvSpPr>
        <p:spPr bwMode="auto">
          <a:xfrm>
            <a:off x="5616575" y="2543175"/>
            <a:ext cx="598488" cy="228600"/>
          </a:xfrm>
          <a:prstGeom prst="rect">
            <a:avLst/>
          </a:prstGeom>
          <a:noFill/>
          <a:ln w="9525">
            <a:noFill/>
            <a:miter lim="800000"/>
            <a:headEnd/>
            <a:tailEnd/>
          </a:ln>
        </p:spPr>
        <p:txBody>
          <a:bodyPr wrap="none" lIns="0" tIns="0" rIns="0" bIns="0" anchor="ctr">
            <a:spAutoFit/>
          </a:bodyPr>
          <a:lstStyle/>
          <a:p>
            <a:pPr algn="ctr"/>
            <a:r>
              <a:rPr lang="es-ES" sz="1500"/>
              <a:t>+417%</a:t>
            </a:r>
          </a:p>
        </p:txBody>
      </p:sp>
      <p:sp>
        <p:nvSpPr>
          <p:cNvPr id="4161" name="Text Box 65"/>
          <p:cNvSpPr txBox="1">
            <a:spLocks noChangeArrowheads="1"/>
          </p:cNvSpPr>
          <p:nvPr/>
        </p:nvSpPr>
        <p:spPr bwMode="auto">
          <a:xfrm>
            <a:off x="7600950" y="2543175"/>
            <a:ext cx="598488" cy="228600"/>
          </a:xfrm>
          <a:prstGeom prst="rect">
            <a:avLst/>
          </a:prstGeom>
          <a:noFill/>
          <a:ln w="9525">
            <a:noFill/>
            <a:miter lim="800000"/>
            <a:headEnd/>
            <a:tailEnd/>
          </a:ln>
        </p:spPr>
        <p:txBody>
          <a:bodyPr wrap="none" lIns="0" tIns="0" rIns="0" bIns="0" anchor="ctr">
            <a:spAutoFit/>
          </a:bodyPr>
          <a:lstStyle/>
          <a:p>
            <a:pPr algn="ctr"/>
            <a:r>
              <a:rPr lang="es-ES" sz="1500"/>
              <a:t>+220%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59"/>
                                        </p:tgtEl>
                                        <p:attrNameLst>
                                          <p:attrName>style.visibility</p:attrName>
                                        </p:attrNameLst>
                                      </p:cBhvr>
                                      <p:to>
                                        <p:strVal val="visible"/>
                                      </p:to>
                                    </p:set>
                                    <p:animEffect transition="in" filter="fade">
                                      <p:cBhvr>
                                        <p:cTn id="22" dur="500"/>
                                        <p:tgtEl>
                                          <p:spTgt spid="41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61"/>
                                        </p:tgtEl>
                                        <p:attrNameLst>
                                          <p:attrName>style.visibility</p:attrName>
                                        </p:attrNameLst>
                                      </p:cBhvr>
                                      <p:to>
                                        <p:strVal val="visible"/>
                                      </p:to>
                                    </p:set>
                                    <p:animEffect transition="in" filter="fade">
                                      <p:cBhvr>
                                        <p:cTn id="30" dur="500"/>
                                        <p:tgtEl>
                                          <p:spTgt spid="4161"/>
                                        </p:tgtEl>
                                      </p:cBhvr>
                                    </p:animEffect>
                                  </p:childTnLst>
                                </p:cTn>
                              </p:par>
                            </p:childTnLst>
                          </p:cTn>
                        </p:par>
                        <p:par>
                          <p:cTn id="31" fill="hold">
                            <p:stCondLst>
                              <p:cond delay="500"/>
                            </p:stCondLst>
                            <p:childTnLst>
                              <p:par>
                                <p:cTn id="32" presetID="3" presetClass="emph" presetSubtype="2" fill="hold" grpId="1" nodeType="afterEffect">
                                  <p:stCondLst>
                                    <p:cond delay="0"/>
                                  </p:stCondLst>
                                  <p:childTnLst>
                                    <p:animClr clrSpc="rgb" dir="cw">
                                      <p:cBhvr override="childStyle">
                                        <p:cTn id="33" dur="500" fill="hold"/>
                                        <p:tgtEl>
                                          <p:spTgt spid="4159"/>
                                        </p:tgtEl>
                                        <p:attrNameLst>
                                          <p:attrName>style.color</p:attrName>
                                        </p:attrNameLst>
                                      </p:cBhvr>
                                      <p:to>
                                        <a:srgbClr val="CC0000"/>
                                      </p:to>
                                    </p:animClr>
                                  </p:childTnLst>
                                </p:cTn>
                              </p:par>
                              <p:par>
                                <p:cTn id="34" presetID="3" presetClass="emph" presetSubtype="2" fill="hold" grpId="1" nodeType="withEffect">
                                  <p:stCondLst>
                                    <p:cond delay="0"/>
                                  </p:stCondLst>
                                  <p:childTnLst>
                                    <p:animClr clrSpc="rgb" dir="cw">
                                      <p:cBhvr override="childStyle">
                                        <p:cTn id="35" dur="500" fill="hold"/>
                                        <p:tgtEl>
                                          <p:spTgt spid="4161"/>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9" grpId="0"/>
      <p:bldP spid="4159" grpId="1"/>
      <p:bldP spid="4161" grpId="0"/>
      <p:bldP spid="416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p:cNvPicPr>
            <a:picLocks noChangeAspect="1" noChangeArrowheads="1"/>
          </p:cNvPicPr>
          <p:nvPr/>
        </p:nvPicPr>
        <p:blipFill>
          <a:blip r:embed="rId3"/>
          <a:srcRect/>
          <a:stretch>
            <a:fillRect/>
          </a:stretch>
        </p:blipFill>
        <p:spPr bwMode="auto">
          <a:xfrm>
            <a:off x="2428875" y="2276475"/>
            <a:ext cx="4286250" cy="3946525"/>
          </a:xfrm>
          <a:prstGeom prst="rect">
            <a:avLst/>
          </a:prstGeom>
          <a:noFill/>
          <a:ln w="9525">
            <a:noFill/>
            <a:miter lim="800000"/>
            <a:headEnd/>
            <a:tailEnd/>
          </a:ln>
        </p:spPr>
      </p:pic>
      <p:pic>
        <p:nvPicPr>
          <p:cNvPr id="9219" name="Picture 3" descr="Impact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63838" y="2820988"/>
            <a:ext cx="3614737" cy="3240087"/>
          </a:xfrm>
          <a:prstGeom prst="rect">
            <a:avLst/>
          </a:prstGeom>
          <a:noFill/>
          <a:ln w="9525">
            <a:noFill/>
            <a:miter lim="800000"/>
            <a:headEnd/>
            <a:tailEnd/>
          </a:ln>
        </p:spPr>
      </p:pic>
      <p:sp>
        <p:nvSpPr>
          <p:cNvPr id="9220" name="Text Box 4"/>
          <p:cNvSpPr txBox="1">
            <a:spLocks noChangeArrowheads="1"/>
          </p:cNvSpPr>
          <p:nvPr/>
        </p:nvSpPr>
        <p:spPr bwMode="auto">
          <a:xfrm>
            <a:off x="2903538" y="2540000"/>
            <a:ext cx="3349625" cy="212725"/>
          </a:xfrm>
          <a:prstGeom prst="rect">
            <a:avLst/>
          </a:prstGeom>
          <a:noFill/>
          <a:ln w="9525">
            <a:noFill/>
            <a:miter lim="800000"/>
            <a:headEnd/>
            <a:tailEnd/>
          </a:ln>
        </p:spPr>
        <p:txBody>
          <a:bodyPr wrap="none" lIns="0" tIns="0" rIns="0" bIns="0" anchor="ctr">
            <a:spAutoFit/>
          </a:bodyPr>
          <a:lstStyle/>
          <a:p>
            <a:r>
              <a:rPr lang="es-AR" sz="1400"/>
              <a:t>Impacto en Parque Chaqueño y Yungas</a:t>
            </a:r>
            <a:endParaRPr lang="es-ES" sz="1400"/>
          </a:p>
        </p:txBody>
      </p:sp>
      <p:grpSp>
        <p:nvGrpSpPr>
          <p:cNvPr id="2" name="Group 5"/>
          <p:cNvGrpSpPr>
            <a:grpSpLocks/>
          </p:cNvGrpSpPr>
          <p:nvPr/>
        </p:nvGrpSpPr>
        <p:grpSpPr bwMode="auto">
          <a:xfrm>
            <a:off x="2765425" y="2820988"/>
            <a:ext cx="3614738" cy="3240087"/>
            <a:chOff x="1742" y="1777"/>
            <a:chExt cx="2277" cy="2041"/>
          </a:xfrm>
        </p:grpSpPr>
        <p:pic>
          <p:nvPicPr>
            <p:cNvPr id="9279" name="Picture 6" descr="Deforestació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42" y="1777"/>
              <a:ext cx="2277" cy="2041"/>
            </a:xfrm>
            <a:prstGeom prst="rect">
              <a:avLst/>
            </a:prstGeom>
            <a:noFill/>
            <a:ln w="9525">
              <a:noFill/>
              <a:miter lim="800000"/>
              <a:headEnd/>
              <a:tailEnd/>
            </a:ln>
          </p:spPr>
        </p:pic>
        <p:sp>
          <p:nvSpPr>
            <p:cNvPr id="9280" name="Freeform 7"/>
            <p:cNvSpPr>
              <a:spLocks/>
            </p:cNvSpPr>
            <p:nvPr/>
          </p:nvSpPr>
          <p:spPr bwMode="auto">
            <a:xfrm>
              <a:off x="2249" y="1895"/>
              <a:ext cx="930" cy="1456"/>
            </a:xfrm>
            <a:custGeom>
              <a:avLst/>
              <a:gdLst>
                <a:gd name="T0" fmla="*/ 780 w 830"/>
                <a:gd name="T1" fmla="*/ 1116 h 1456"/>
                <a:gd name="T2" fmla="*/ 415 w 830"/>
                <a:gd name="T3" fmla="*/ 1374 h 1456"/>
                <a:gd name="T4" fmla="*/ 59 w 830"/>
                <a:gd name="T5" fmla="*/ 1419 h 1456"/>
                <a:gd name="T6" fmla="*/ 59 w 830"/>
                <a:gd name="T7" fmla="*/ 1151 h 1456"/>
                <a:gd name="T8" fmla="*/ 324 w 830"/>
                <a:gd name="T9" fmla="*/ 186 h 1456"/>
                <a:gd name="T10" fmla="*/ 505 w 830"/>
                <a:gd name="T11" fmla="*/ 36 h 1456"/>
                <a:gd name="T12" fmla="*/ 558 w 830"/>
                <a:gd name="T13" fmla="*/ 228 h 1456"/>
                <a:gd name="T14" fmla="*/ 714 w 830"/>
                <a:gd name="T15" fmla="*/ 516 h 1456"/>
                <a:gd name="T16" fmla="*/ 780 w 830"/>
                <a:gd name="T17" fmla="*/ 1116 h 1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0"/>
                <a:gd name="T28" fmla="*/ 0 h 1456"/>
                <a:gd name="T29" fmla="*/ 830 w 830"/>
                <a:gd name="T30" fmla="*/ 1456 h 1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0" h="1456">
                  <a:moveTo>
                    <a:pt x="780" y="1116"/>
                  </a:moveTo>
                  <a:cubicBezTo>
                    <a:pt x="730" y="1259"/>
                    <a:pt x="535" y="1324"/>
                    <a:pt x="415" y="1374"/>
                  </a:cubicBezTo>
                  <a:cubicBezTo>
                    <a:pt x="295" y="1424"/>
                    <a:pt x="118" y="1456"/>
                    <a:pt x="59" y="1419"/>
                  </a:cubicBezTo>
                  <a:cubicBezTo>
                    <a:pt x="0" y="1381"/>
                    <a:pt x="15" y="1357"/>
                    <a:pt x="59" y="1151"/>
                  </a:cubicBezTo>
                  <a:cubicBezTo>
                    <a:pt x="103" y="945"/>
                    <a:pt x="250" y="372"/>
                    <a:pt x="324" y="186"/>
                  </a:cubicBezTo>
                  <a:cubicBezTo>
                    <a:pt x="398" y="0"/>
                    <a:pt x="466" y="29"/>
                    <a:pt x="505" y="36"/>
                  </a:cubicBezTo>
                  <a:cubicBezTo>
                    <a:pt x="594" y="36"/>
                    <a:pt x="523" y="148"/>
                    <a:pt x="558" y="228"/>
                  </a:cubicBezTo>
                  <a:cubicBezTo>
                    <a:pt x="593" y="308"/>
                    <a:pt x="677" y="368"/>
                    <a:pt x="714" y="516"/>
                  </a:cubicBezTo>
                  <a:cubicBezTo>
                    <a:pt x="751" y="664"/>
                    <a:pt x="830" y="973"/>
                    <a:pt x="780" y="1116"/>
                  </a:cubicBezTo>
                  <a:close/>
                </a:path>
              </a:pathLst>
            </a:custGeom>
            <a:solidFill>
              <a:srgbClr val="CC0000">
                <a:alpha val="10196"/>
              </a:srgbClr>
            </a:solidFill>
            <a:ln w="19050">
              <a:solidFill>
                <a:srgbClr val="CC0000"/>
              </a:solidFill>
              <a:round/>
              <a:headEnd/>
              <a:tailEnd/>
            </a:ln>
          </p:spPr>
          <p:txBody>
            <a:bodyPr/>
            <a:lstStyle/>
            <a:p>
              <a:endParaRPr lang="es-ES"/>
            </a:p>
          </p:txBody>
        </p:sp>
      </p:grpSp>
      <p:grpSp>
        <p:nvGrpSpPr>
          <p:cNvPr id="3" name="Group 8"/>
          <p:cNvGrpSpPr>
            <a:grpSpLocks/>
          </p:cNvGrpSpPr>
          <p:nvPr/>
        </p:nvGrpSpPr>
        <p:grpSpPr bwMode="auto">
          <a:xfrm>
            <a:off x="3121025" y="5810250"/>
            <a:ext cx="2903538" cy="522288"/>
            <a:chOff x="1966" y="3660"/>
            <a:chExt cx="1829" cy="329"/>
          </a:xfrm>
        </p:grpSpPr>
        <p:pic>
          <p:nvPicPr>
            <p:cNvPr id="9277" name="Picture 9" descr="Soprt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66" y="3660"/>
              <a:ext cx="1829" cy="329"/>
            </a:xfrm>
            <a:prstGeom prst="rect">
              <a:avLst/>
            </a:prstGeom>
            <a:noFill/>
            <a:ln w="9525">
              <a:noFill/>
              <a:miter lim="800000"/>
              <a:headEnd/>
              <a:tailEnd/>
            </a:ln>
          </p:spPr>
        </p:pic>
        <p:sp>
          <p:nvSpPr>
            <p:cNvPr id="9278" name="Text Box 10"/>
            <p:cNvSpPr txBox="1">
              <a:spLocks noChangeArrowheads="1"/>
            </p:cNvSpPr>
            <p:nvPr/>
          </p:nvSpPr>
          <p:spPr bwMode="auto">
            <a:xfrm>
              <a:off x="2210" y="3753"/>
              <a:ext cx="1341" cy="144"/>
            </a:xfrm>
            <a:prstGeom prst="rect">
              <a:avLst/>
            </a:prstGeom>
            <a:noFill/>
            <a:ln w="9525">
              <a:noFill/>
              <a:miter lim="800000"/>
              <a:headEnd/>
              <a:tailEnd/>
            </a:ln>
          </p:spPr>
          <p:txBody>
            <a:bodyPr wrap="none" lIns="0" tIns="0" rIns="0" bIns="0" anchor="ctr">
              <a:spAutoFit/>
            </a:bodyPr>
            <a:lstStyle/>
            <a:p>
              <a:r>
                <a:rPr lang="es-AR" sz="1500">
                  <a:solidFill>
                    <a:srgbClr val="CC0000"/>
                  </a:solidFill>
                </a:rPr>
                <a:t>Áreas de Deforestación</a:t>
              </a:r>
              <a:endParaRPr lang="es-ES" sz="1500">
                <a:solidFill>
                  <a:srgbClr val="CC0000"/>
                </a:solidFill>
              </a:endParaRPr>
            </a:p>
          </p:txBody>
        </p:sp>
      </p:grpSp>
      <p:grpSp>
        <p:nvGrpSpPr>
          <p:cNvPr id="4" name="Group 11"/>
          <p:cNvGrpSpPr>
            <a:grpSpLocks/>
          </p:cNvGrpSpPr>
          <p:nvPr/>
        </p:nvGrpSpPr>
        <p:grpSpPr bwMode="auto">
          <a:xfrm>
            <a:off x="4760913" y="2276475"/>
            <a:ext cx="4024312" cy="4025900"/>
            <a:chOff x="2999" y="1434"/>
            <a:chExt cx="2535" cy="2536"/>
          </a:xfrm>
        </p:grpSpPr>
        <p:grpSp>
          <p:nvGrpSpPr>
            <p:cNvPr id="9252" name="Group 12"/>
            <p:cNvGrpSpPr>
              <a:grpSpLocks/>
            </p:cNvGrpSpPr>
            <p:nvPr/>
          </p:nvGrpSpPr>
          <p:grpSpPr bwMode="auto">
            <a:xfrm>
              <a:off x="4379" y="1434"/>
              <a:ext cx="1116" cy="622"/>
              <a:chOff x="4310" y="1352"/>
              <a:chExt cx="1116" cy="622"/>
            </a:xfrm>
          </p:grpSpPr>
          <p:sp>
            <p:nvSpPr>
              <p:cNvPr id="9274" name="Text Box 13"/>
              <p:cNvSpPr txBox="1">
                <a:spLocks noChangeArrowheads="1"/>
              </p:cNvSpPr>
              <p:nvPr/>
            </p:nvSpPr>
            <p:spPr bwMode="auto">
              <a:xfrm>
                <a:off x="4310" y="1752"/>
                <a:ext cx="1116" cy="222"/>
              </a:xfrm>
              <a:prstGeom prst="rect">
                <a:avLst/>
              </a:prstGeom>
              <a:noFill/>
              <a:ln w="9525">
                <a:noFill/>
                <a:miter lim="800000"/>
                <a:headEnd/>
                <a:tailEnd/>
              </a:ln>
            </p:spPr>
            <p:txBody>
              <a:bodyPr wrap="none" lIns="0" tIns="0" rIns="0" bIns="0">
                <a:spAutoFit/>
              </a:bodyPr>
              <a:lstStyle/>
              <a:p>
                <a:pPr algn="ctr">
                  <a:spcBef>
                    <a:spcPct val="20000"/>
                  </a:spcBef>
                  <a:spcAft>
                    <a:spcPts val="600"/>
                  </a:spcAft>
                </a:pPr>
                <a:r>
                  <a:rPr kumimoji="1" lang="es-ES" sz="1800" b="0">
                    <a:latin typeface="Tahoma" pitchFamily="34" charset="0"/>
                  </a:rPr>
                  <a:t>especies de </a:t>
                </a:r>
                <a:r>
                  <a:rPr kumimoji="1" lang="es-ES" sz="1800" i="1">
                    <a:latin typeface="Tahoma" pitchFamily="34" charset="0"/>
                  </a:rPr>
                  <a:t>flora</a:t>
                </a:r>
              </a:p>
            </p:txBody>
          </p:sp>
          <p:pic>
            <p:nvPicPr>
              <p:cNvPr id="9275" name="Picture 14" descr="Ficha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40" y="1352"/>
                <a:ext cx="656" cy="412"/>
              </a:xfrm>
              <a:prstGeom prst="rect">
                <a:avLst/>
              </a:prstGeom>
              <a:noFill/>
              <a:ln w="9525">
                <a:noFill/>
                <a:miter lim="800000"/>
                <a:headEnd/>
                <a:tailEnd/>
              </a:ln>
            </p:spPr>
          </p:pic>
          <p:sp>
            <p:nvSpPr>
              <p:cNvPr id="9276" name="Rectangle 15"/>
              <p:cNvSpPr>
                <a:spLocks noChangeArrowheads="1"/>
              </p:cNvSpPr>
              <p:nvPr/>
            </p:nvSpPr>
            <p:spPr bwMode="auto">
              <a:xfrm>
                <a:off x="4698" y="1477"/>
                <a:ext cx="340" cy="163"/>
              </a:xfrm>
              <a:prstGeom prst="rect">
                <a:avLst/>
              </a:prstGeom>
              <a:noFill/>
              <a:ln w="9525">
                <a:noFill/>
                <a:miter lim="800000"/>
                <a:headEnd/>
                <a:tailEnd/>
              </a:ln>
            </p:spPr>
            <p:txBody>
              <a:bodyPr wrap="none" lIns="0" tIns="0" rIns="0" bIns="0" anchor="ctr">
                <a:spAutoFit/>
              </a:bodyPr>
              <a:lstStyle/>
              <a:p>
                <a:pPr algn="ctr"/>
                <a:r>
                  <a:rPr lang="es-ES" sz="1700">
                    <a:solidFill>
                      <a:schemeClr val="hlink"/>
                    </a:solidFill>
                  </a:rPr>
                  <a:t>1.694</a:t>
                </a:r>
              </a:p>
            </p:txBody>
          </p:sp>
        </p:grpSp>
        <p:grpSp>
          <p:nvGrpSpPr>
            <p:cNvPr id="9253" name="Group 16"/>
            <p:cNvGrpSpPr>
              <a:grpSpLocks/>
            </p:cNvGrpSpPr>
            <p:nvPr/>
          </p:nvGrpSpPr>
          <p:grpSpPr bwMode="auto">
            <a:xfrm>
              <a:off x="4342" y="2304"/>
              <a:ext cx="1192" cy="622"/>
              <a:chOff x="4273" y="1352"/>
              <a:chExt cx="1192" cy="622"/>
            </a:xfrm>
          </p:grpSpPr>
          <p:sp>
            <p:nvSpPr>
              <p:cNvPr id="9271" name="Text Box 17"/>
              <p:cNvSpPr txBox="1">
                <a:spLocks noChangeArrowheads="1"/>
              </p:cNvSpPr>
              <p:nvPr/>
            </p:nvSpPr>
            <p:spPr bwMode="auto">
              <a:xfrm>
                <a:off x="4273" y="1752"/>
                <a:ext cx="1192" cy="222"/>
              </a:xfrm>
              <a:prstGeom prst="rect">
                <a:avLst/>
              </a:prstGeom>
              <a:noFill/>
              <a:ln w="9525">
                <a:noFill/>
                <a:miter lim="800000"/>
                <a:headEnd/>
                <a:tailEnd/>
              </a:ln>
            </p:spPr>
            <p:txBody>
              <a:bodyPr wrap="none" lIns="0" tIns="0" rIns="0" bIns="0">
                <a:spAutoFit/>
              </a:bodyPr>
              <a:lstStyle/>
              <a:p>
                <a:pPr algn="ctr">
                  <a:spcBef>
                    <a:spcPct val="20000"/>
                  </a:spcBef>
                  <a:spcAft>
                    <a:spcPts val="600"/>
                  </a:spcAft>
                </a:pPr>
                <a:r>
                  <a:rPr kumimoji="1" lang="es-ES" sz="1800" b="0">
                    <a:latin typeface="Tahoma" pitchFamily="34" charset="0"/>
                  </a:rPr>
                  <a:t>especies de </a:t>
                </a:r>
                <a:r>
                  <a:rPr kumimoji="1" lang="es-ES" sz="1800" i="1">
                    <a:latin typeface="Tahoma" pitchFamily="34" charset="0"/>
                  </a:rPr>
                  <a:t>fauna</a:t>
                </a:r>
              </a:p>
            </p:txBody>
          </p:sp>
          <p:pic>
            <p:nvPicPr>
              <p:cNvPr id="9272" name="Picture 18" descr="Ficha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40" y="1352"/>
                <a:ext cx="656" cy="412"/>
              </a:xfrm>
              <a:prstGeom prst="rect">
                <a:avLst/>
              </a:prstGeom>
              <a:noFill/>
              <a:ln w="9525">
                <a:noFill/>
                <a:miter lim="800000"/>
                <a:headEnd/>
                <a:tailEnd/>
              </a:ln>
            </p:spPr>
          </p:pic>
          <p:sp>
            <p:nvSpPr>
              <p:cNvPr id="9273" name="Rectangle 19"/>
              <p:cNvSpPr>
                <a:spLocks noChangeArrowheads="1"/>
              </p:cNvSpPr>
              <p:nvPr/>
            </p:nvSpPr>
            <p:spPr bwMode="auto">
              <a:xfrm>
                <a:off x="4698" y="1477"/>
                <a:ext cx="340" cy="163"/>
              </a:xfrm>
              <a:prstGeom prst="rect">
                <a:avLst/>
              </a:prstGeom>
              <a:noFill/>
              <a:ln w="9525">
                <a:noFill/>
                <a:miter lim="800000"/>
                <a:headEnd/>
                <a:tailEnd/>
              </a:ln>
            </p:spPr>
            <p:txBody>
              <a:bodyPr wrap="none" lIns="0" tIns="0" rIns="0" bIns="0" anchor="ctr">
                <a:spAutoFit/>
              </a:bodyPr>
              <a:lstStyle/>
              <a:p>
                <a:pPr algn="ctr"/>
                <a:r>
                  <a:rPr lang="es-ES" sz="1700">
                    <a:solidFill>
                      <a:schemeClr val="hlink"/>
                    </a:solidFill>
                  </a:rPr>
                  <a:t>1.736</a:t>
                </a:r>
              </a:p>
            </p:txBody>
          </p:sp>
        </p:grpSp>
        <p:grpSp>
          <p:nvGrpSpPr>
            <p:cNvPr id="9254" name="Group 20"/>
            <p:cNvGrpSpPr>
              <a:grpSpLocks/>
            </p:cNvGrpSpPr>
            <p:nvPr/>
          </p:nvGrpSpPr>
          <p:grpSpPr bwMode="auto">
            <a:xfrm>
              <a:off x="4341" y="3174"/>
              <a:ext cx="1193" cy="796"/>
              <a:chOff x="4272" y="1352"/>
              <a:chExt cx="1193" cy="796"/>
            </a:xfrm>
          </p:grpSpPr>
          <p:sp>
            <p:nvSpPr>
              <p:cNvPr id="9268" name="Text Box 21"/>
              <p:cNvSpPr txBox="1">
                <a:spLocks noChangeArrowheads="1"/>
              </p:cNvSpPr>
              <p:nvPr/>
            </p:nvSpPr>
            <p:spPr bwMode="auto">
              <a:xfrm>
                <a:off x="4272" y="1752"/>
                <a:ext cx="1193" cy="396"/>
              </a:xfrm>
              <a:prstGeom prst="rect">
                <a:avLst/>
              </a:prstGeom>
              <a:noFill/>
              <a:ln w="9525">
                <a:noFill/>
                <a:miter lim="800000"/>
                <a:headEnd/>
                <a:tailEnd/>
              </a:ln>
            </p:spPr>
            <p:txBody>
              <a:bodyPr wrap="none" lIns="0" tIns="0" rIns="0" bIns="0">
                <a:spAutoFit/>
              </a:bodyPr>
              <a:lstStyle/>
              <a:p>
                <a:pPr algn="ctr">
                  <a:spcBef>
                    <a:spcPct val="20000"/>
                  </a:spcBef>
                  <a:spcAft>
                    <a:spcPts val="600"/>
                  </a:spcAft>
                </a:pPr>
                <a:r>
                  <a:rPr kumimoji="1" lang="es-ES" sz="1800" b="0">
                    <a:latin typeface="Tahoma" pitchFamily="34" charset="0"/>
                  </a:rPr>
                  <a:t>especies de </a:t>
                </a:r>
                <a:r>
                  <a:rPr kumimoji="1" lang="es-ES" sz="1800" i="1">
                    <a:latin typeface="Tahoma" pitchFamily="34" charset="0"/>
                  </a:rPr>
                  <a:t>fauna</a:t>
                </a:r>
                <a:br>
                  <a:rPr kumimoji="1" lang="es-ES" sz="1800" i="1">
                    <a:latin typeface="Tahoma" pitchFamily="34" charset="0"/>
                  </a:rPr>
                </a:br>
                <a:r>
                  <a:rPr kumimoji="1" lang="es-ES" sz="1800" b="0">
                    <a:latin typeface="Tahoma" pitchFamily="34" charset="0"/>
                  </a:rPr>
                  <a:t>de </a:t>
                </a:r>
                <a:r>
                  <a:rPr kumimoji="1" lang="es-ES" sz="1800" i="1">
                    <a:latin typeface="Tahoma" pitchFamily="34" charset="0"/>
                  </a:rPr>
                  <a:t>valor especial</a:t>
                </a:r>
              </a:p>
            </p:txBody>
          </p:sp>
          <p:pic>
            <p:nvPicPr>
              <p:cNvPr id="9269" name="Picture 22" descr="Ficha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40" y="1352"/>
                <a:ext cx="656" cy="412"/>
              </a:xfrm>
              <a:prstGeom prst="rect">
                <a:avLst/>
              </a:prstGeom>
              <a:noFill/>
              <a:ln w="9525">
                <a:noFill/>
                <a:miter lim="800000"/>
                <a:headEnd/>
                <a:tailEnd/>
              </a:ln>
            </p:spPr>
          </p:pic>
          <p:sp>
            <p:nvSpPr>
              <p:cNvPr id="9270" name="Rectangle 23"/>
              <p:cNvSpPr>
                <a:spLocks noChangeArrowheads="1"/>
              </p:cNvSpPr>
              <p:nvPr/>
            </p:nvSpPr>
            <p:spPr bwMode="auto">
              <a:xfrm>
                <a:off x="4792" y="1477"/>
                <a:ext cx="151" cy="163"/>
              </a:xfrm>
              <a:prstGeom prst="rect">
                <a:avLst/>
              </a:prstGeom>
              <a:noFill/>
              <a:ln w="9525">
                <a:noFill/>
                <a:miter lim="800000"/>
                <a:headEnd/>
                <a:tailEnd/>
              </a:ln>
            </p:spPr>
            <p:txBody>
              <a:bodyPr wrap="none" lIns="0" tIns="0" rIns="0" bIns="0" anchor="ctr">
                <a:spAutoFit/>
              </a:bodyPr>
              <a:lstStyle/>
              <a:p>
                <a:pPr algn="ctr"/>
                <a:r>
                  <a:rPr lang="es-ES" sz="1700">
                    <a:solidFill>
                      <a:schemeClr val="hlink"/>
                    </a:solidFill>
                  </a:rPr>
                  <a:t>85</a:t>
                </a:r>
              </a:p>
            </p:txBody>
          </p:sp>
        </p:grpSp>
        <p:sp>
          <p:nvSpPr>
            <p:cNvPr id="9255" name="AutoShape 24"/>
            <p:cNvSpPr>
              <a:spLocks noChangeArrowheads="1"/>
            </p:cNvSpPr>
            <p:nvPr/>
          </p:nvSpPr>
          <p:spPr bwMode="auto">
            <a:xfrm flipH="1">
              <a:off x="2999" y="2259"/>
              <a:ext cx="519" cy="890"/>
            </a:xfrm>
            <a:prstGeom prst="homePlate">
              <a:avLst>
                <a:gd name="adj" fmla="val 100000"/>
              </a:avLst>
            </a:prstGeom>
            <a:gradFill rotWithShape="1">
              <a:gsLst>
                <a:gs pos="0">
                  <a:schemeClr val="bg1">
                    <a:alpha val="0"/>
                  </a:schemeClr>
                </a:gs>
                <a:gs pos="100000">
                  <a:schemeClr val="hlink"/>
                </a:gs>
              </a:gsLst>
              <a:lin ang="0" scaled="1"/>
            </a:gradFill>
            <a:ln w="9525">
              <a:noFill/>
              <a:miter lim="800000"/>
              <a:headEnd/>
              <a:tailEnd/>
            </a:ln>
          </p:spPr>
          <p:txBody>
            <a:bodyPr wrap="none" anchor="ctr"/>
            <a:lstStyle/>
            <a:p>
              <a:endParaRPr lang="es-ES"/>
            </a:p>
          </p:txBody>
        </p:sp>
        <p:grpSp>
          <p:nvGrpSpPr>
            <p:cNvPr id="9256" name="Group 162"/>
            <p:cNvGrpSpPr>
              <a:grpSpLocks/>
            </p:cNvGrpSpPr>
            <p:nvPr/>
          </p:nvGrpSpPr>
          <p:grpSpPr bwMode="auto">
            <a:xfrm rot="10800000" flipV="1">
              <a:off x="4425" y="1573"/>
              <a:ext cx="179" cy="128"/>
              <a:chOff x="2364" y="1846"/>
              <a:chExt cx="372" cy="266"/>
            </a:xfrm>
          </p:grpSpPr>
          <p:sp>
            <p:nvSpPr>
              <p:cNvPr id="9265" name="Freeform 163"/>
              <p:cNvSpPr>
                <a:spLocks/>
              </p:cNvSpPr>
              <p:nvPr/>
            </p:nvSpPr>
            <p:spPr bwMode="auto">
              <a:xfrm>
                <a:off x="2364" y="1934"/>
                <a:ext cx="92" cy="90"/>
              </a:xfrm>
              <a:custGeom>
                <a:avLst/>
                <a:gdLst>
                  <a:gd name="T0" fmla="*/ 148 w 57"/>
                  <a:gd name="T1" fmla="*/ 72 h 56"/>
                  <a:gd name="T2" fmla="*/ 124 w 57"/>
                  <a:gd name="T3" fmla="*/ 21 h 56"/>
                  <a:gd name="T4" fmla="*/ 73 w 57"/>
                  <a:gd name="T5" fmla="*/ 0 h 56"/>
                  <a:gd name="T6" fmla="*/ 21 w 57"/>
                  <a:gd name="T7" fmla="*/ 21 h 56"/>
                  <a:gd name="T8" fmla="*/ 0 w 57"/>
                  <a:gd name="T9" fmla="*/ 72 h 56"/>
                  <a:gd name="T10" fmla="*/ 21 w 57"/>
                  <a:gd name="T11" fmla="*/ 124 h 56"/>
                  <a:gd name="T12" fmla="*/ 73 w 57"/>
                  <a:gd name="T13" fmla="*/ 145 h 56"/>
                  <a:gd name="T14" fmla="*/ 124 w 57"/>
                  <a:gd name="T15" fmla="*/ 124 h 56"/>
                  <a:gd name="T16" fmla="*/ 148 w 57"/>
                  <a:gd name="T17" fmla="*/ 7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rgbClr val="103C6D"/>
              </a:solidFill>
              <a:ln w="12700">
                <a:noFill/>
                <a:round/>
                <a:headEnd/>
                <a:tailEnd/>
              </a:ln>
            </p:spPr>
            <p:txBody>
              <a:bodyPr/>
              <a:lstStyle/>
              <a:p>
                <a:pPr algn="ctr"/>
                <a:endParaRPr lang="es-ES"/>
              </a:p>
            </p:txBody>
          </p:sp>
          <p:sp>
            <p:nvSpPr>
              <p:cNvPr id="9266" name="Freeform 164"/>
              <p:cNvSpPr>
                <a:spLocks/>
              </p:cNvSpPr>
              <p:nvPr/>
            </p:nvSpPr>
            <p:spPr bwMode="auto">
              <a:xfrm>
                <a:off x="2469" y="1921"/>
                <a:ext cx="117" cy="116"/>
              </a:xfrm>
              <a:custGeom>
                <a:avLst/>
                <a:gdLst>
                  <a:gd name="T0" fmla="*/ 188 w 73"/>
                  <a:gd name="T1" fmla="*/ 93 h 72"/>
                  <a:gd name="T2" fmla="*/ 159 w 73"/>
                  <a:gd name="T3" fmla="*/ 29 h 72"/>
                  <a:gd name="T4" fmla="*/ 95 w 73"/>
                  <a:gd name="T5" fmla="*/ 0 h 72"/>
                  <a:gd name="T6" fmla="*/ 29 w 73"/>
                  <a:gd name="T7" fmla="*/ 29 h 72"/>
                  <a:gd name="T8" fmla="*/ 0 w 73"/>
                  <a:gd name="T9" fmla="*/ 93 h 72"/>
                  <a:gd name="T10" fmla="*/ 29 w 73"/>
                  <a:gd name="T11" fmla="*/ 158 h 72"/>
                  <a:gd name="T12" fmla="*/ 95 w 73"/>
                  <a:gd name="T13" fmla="*/ 187 h 72"/>
                  <a:gd name="T14" fmla="*/ 159 w 73"/>
                  <a:gd name="T15" fmla="*/ 158 h 72"/>
                  <a:gd name="T16" fmla="*/ 188 w 73"/>
                  <a:gd name="T17" fmla="*/ 9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rgbClr val="103C6D"/>
              </a:solidFill>
              <a:ln w="12700">
                <a:noFill/>
                <a:round/>
                <a:headEnd/>
                <a:tailEnd/>
              </a:ln>
            </p:spPr>
            <p:txBody>
              <a:bodyPr/>
              <a:lstStyle/>
              <a:p>
                <a:pPr algn="ctr"/>
                <a:endParaRPr lang="es-ES"/>
              </a:p>
            </p:txBody>
          </p:sp>
          <p:sp>
            <p:nvSpPr>
              <p:cNvPr id="9267" name="Freeform 165"/>
              <p:cNvSpPr>
                <a:spLocks/>
              </p:cNvSpPr>
              <p:nvPr/>
            </p:nvSpPr>
            <p:spPr bwMode="auto">
              <a:xfrm>
                <a:off x="2563" y="1846"/>
                <a:ext cx="173" cy="266"/>
              </a:xfrm>
              <a:custGeom>
                <a:avLst/>
                <a:gdLst>
                  <a:gd name="T0" fmla="*/ 256 w 108"/>
                  <a:gd name="T1" fmla="*/ 167 h 166"/>
                  <a:gd name="T2" fmla="*/ 111 w 108"/>
                  <a:gd name="T3" fmla="*/ 21 h 166"/>
                  <a:gd name="T4" fmla="*/ 64 w 108"/>
                  <a:gd name="T5" fmla="*/ 0 h 166"/>
                  <a:gd name="T6" fmla="*/ 18 w 108"/>
                  <a:gd name="T7" fmla="*/ 21 h 166"/>
                  <a:gd name="T8" fmla="*/ 0 w 108"/>
                  <a:gd name="T9" fmla="*/ 67 h 166"/>
                  <a:gd name="T10" fmla="*/ 18 w 108"/>
                  <a:gd name="T11" fmla="*/ 114 h 166"/>
                  <a:gd name="T12" fmla="*/ 119 w 108"/>
                  <a:gd name="T13" fmla="*/ 213 h 166"/>
                  <a:gd name="T14" fmla="*/ 18 w 108"/>
                  <a:gd name="T15" fmla="*/ 312 h 166"/>
                  <a:gd name="T16" fmla="*/ 0 w 108"/>
                  <a:gd name="T17" fmla="*/ 359 h 166"/>
                  <a:gd name="T18" fmla="*/ 18 w 108"/>
                  <a:gd name="T19" fmla="*/ 405 h 166"/>
                  <a:gd name="T20" fmla="*/ 64 w 108"/>
                  <a:gd name="T21" fmla="*/ 426 h 166"/>
                  <a:gd name="T22" fmla="*/ 111 w 108"/>
                  <a:gd name="T23" fmla="*/ 405 h 166"/>
                  <a:gd name="T24" fmla="*/ 256 w 108"/>
                  <a:gd name="T25" fmla="*/ 260 h 166"/>
                  <a:gd name="T26" fmla="*/ 277 w 108"/>
                  <a:gd name="T27" fmla="*/ 213 h 166"/>
                  <a:gd name="T28" fmla="*/ 256 w 108"/>
                  <a:gd name="T29" fmla="*/ 16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rgbClr val="103C6D"/>
              </a:solidFill>
              <a:ln w="12700">
                <a:noFill/>
                <a:round/>
                <a:headEnd/>
                <a:tailEnd/>
              </a:ln>
            </p:spPr>
            <p:txBody>
              <a:bodyPr/>
              <a:lstStyle/>
              <a:p>
                <a:pPr algn="ctr"/>
                <a:endParaRPr lang="es-ES"/>
              </a:p>
            </p:txBody>
          </p:sp>
        </p:grpSp>
        <p:grpSp>
          <p:nvGrpSpPr>
            <p:cNvPr id="9257" name="Group 162"/>
            <p:cNvGrpSpPr>
              <a:grpSpLocks/>
            </p:cNvGrpSpPr>
            <p:nvPr/>
          </p:nvGrpSpPr>
          <p:grpSpPr bwMode="auto">
            <a:xfrm rot="10800000" flipV="1">
              <a:off x="4425" y="2443"/>
              <a:ext cx="179" cy="128"/>
              <a:chOff x="2364" y="1846"/>
              <a:chExt cx="372" cy="266"/>
            </a:xfrm>
          </p:grpSpPr>
          <p:sp>
            <p:nvSpPr>
              <p:cNvPr id="9262" name="Freeform 163"/>
              <p:cNvSpPr>
                <a:spLocks/>
              </p:cNvSpPr>
              <p:nvPr/>
            </p:nvSpPr>
            <p:spPr bwMode="auto">
              <a:xfrm>
                <a:off x="2364" y="1934"/>
                <a:ext cx="92" cy="90"/>
              </a:xfrm>
              <a:custGeom>
                <a:avLst/>
                <a:gdLst>
                  <a:gd name="T0" fmla="*/ 148 w 57"/>
                  <a:gd name="T1" fmla="*/ 72 h 56"/>
                  <a:gd name="T2" fmla="*/ 124 w 57"/>
                  <a:gd name="T3" fmla="*/ 21 h 56"/>
                  <a:gd name="T4" fmla="*/ 73 w 57"/>
                  <a:gd name="T5" fmla="*/ 0 h 56"/>
                  <a:gd name="T6" fmla="*/ 21 w 57"/>
                  <a:gd name="T7" fmla="*/ 21 h 56"/>
                  <a:gd name="T8" fmla="*/ 0 w 57"/>
                  <a:gd name="T9" fmla="*/ 72 h 56"/>
                  <a:gd name="T10" fmla="*/ 21 w 57"/>
                  <a:gd name="T11" fmla="*/ 124 h 56"/>
                  <a:gd name="T12" fmla="*/ 73 w 57"/>
                  <a:gd name="T13" fmla="*/ 145 h 56"/>
                  <a:gd name="T14" fmla="*/ 124 w 57"/>
                  <a:gd name="T15" fmla="*/ 124 h 56"/>
                  <a:gd name="T16" fmla="*/ 148 w 57"/>
                  <a:gd name="T17" fmla="*/ 7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rgbClr val="103C6D"/>
              </a:solidFill>
              <a:ln w="12700">
                <a:noFill/>
                <a:round/>
                <a:headEnd/>
                <a:tailEnd/>
              </a:ln>
            </p:spPr>
            <p:txBody>
              <a:bodyPr/>
              <a:lstStyle/>
              <a:p>
                <a:pPr algn="ctr"/>
                <a:endParaRPr lang="es-ES"/>
              </a:p>
            </p:txBody>
          </p:sp>
          <p:sp>
            <p:nvSpPr>
              <p:cNvPr id="9263" name="Freeform 164"/>
              <p:cNvSpPr>
                <a:spLocks/>
              </p:cNvSpPr>
              <p:nvPr/>
            </p:nvSpPr>
            <p:spPr bwMode="auto">
              <a:xfrm>
                <a:off x="2469" y="1921"/>
                <a:ext cx="117" cy="116"/>
              </a:xfrm>
              <a:custGeom>
                <a:avLst/>
                <a:gdLst>
                  <a:gd name="T0" fmla="*/ 188 w 73"/>
                  <a:gd name="T1" fmla="*/ 93 h 72"/>
                  <a:gd name="T2" fmla="*/ 159 w 73"/>
                  <a:gd name="T3" fmla="*/ 29 h 72"/>
                  <a:gd name="T4" fmla="*/ 95 w 73"/>
                  <a:gd name="T5" fmla="*/ 0 h 72"/>
                  <a:gd name="T6" fmla="*/ 29 w 73"/>
                  <a:gd name="T7" fmla="*/ 29 h 72"/>
                  <a:gd name="T8" fmla="*/ 0 w 73"/>
                  <a:gd name="T9" fmla="*/ 93 h 72"/>
                  <a:gd name="T10" fmla="*/ 29 w 73"/>
                  <a:gd name="T11" fmla="*/ 158 h 72"/>
                  <a:gd name="T12" fmla="*/ 95 w 73"/>
                  <a:gd name="T13" fmla="*/ 187 h 72"/>
                  <a:gd name="T14" fmla="*/ 159 w 73"/>
                  <a:gd name="T15" fmla="*/ 158 h 72"/>
                  <a:gd name="T16" fmla="*/ 188 w 73"/>
                  <a:gd name="T17" fmla="*/ 9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rgbClr val="103C6D"/>
              </a:solidFill>
              <a:ln w="12700">
                <a:noFill/>
                <a:round/>
                <a:headEnd/>
                <a:tailEnd/>
              </a:ln>
            </p:spPr>
            <p:txBody>
              <a:bodyPr/>
              <a:lstStyle/>
              <a:p>
                <a:pPr algn="ctr"/>
                <a:endParaRPr lang="es-ES"/>
              </a:p>
            </p:txBody>
          </p:sp>
          <p:sp>
            <p:nvSpPr>
              <p:cNvPr id="9264" name="Freeform 165"/>
              <p:cNvSpPr>
                <a:spLocks/>
              </p:cNvSpPr>
              <p:nvPr/>
            </p:nvSpPr>
            <p:spPr bwMode="auto">
              <a:xfrm>
                <a:off x="2563" y="1846"/>
                <a:ext cx="173" cy="266"/>
              </a:xfrm>
              <a:custGeom>
                <a:avLst/>
                <a:gdLst>
                  <a:gd name="T0" fmla="*/ 256 w 108"/>
                  <a:gd name="T1" fmla="*/ 167 h 166"/>
                  <a:gd name="T2" fmla="*/ 111 w 108"/>
                  <a:gd name="T3" fmla="*/ 21 h 166"/>
                  <a:gd name="T4" fmla="*/ 64 w 108"/>
                  <a:gd name="T5" fmla="*/ 0 h 166"/>
                  <a:gd name="T6" fmla="*/ 18 w 108"/>
                  <a:gd name="T7" fmla="*/ 21 h 166"/>
                  <a:gd name="T8" fmla="*/ 0 w 108"/>
                  <a:gd name="T9" fmla="*/ 67 h 166"/>
                  <a:gd name="T10" fmla="*/ 18 w 108"/>
                  <a:gd name="T11" fmla="*/ 114 h 166"/>
                  <a:gd name="T12" fmla="*/ 119 w 108"/>
                  <a:gd name="T13" fmla="*/ 213 h 166"/>
                  <a:gd name="T14" fmla="*/ 18 w 108"/>
                  <a:gd name="T15" fmla="*/ 312 h 166"/>
                  <a:gd name="T16" fmla="*/ 0 w 108"/>
                  <a:gd name="T17" fmla="*/ 359 h 166"/>
                  <a:gd name="T18" fmla="*/ 18 w 108"/>
                  <a:gd name="T19" fmla="*/ 405 h 166"/>
                  <a:gd name="T20" fmla="*/ 64 w 108"/>
                  <a:gd name="T21" fmla="*/ 426 h 166"/>
                  <a:gd name="T22" fmla="*/ 111 w 108"/>
                  <a:gd name="T23" fmla="*/ 405 h 166"/>
                  <a:gd name="T24" fmla="*/ 256 w 108"/>
                  <a:gd name="T25" fmla="*/ 260 h 166"/>
                  <a:gd name="T26" fmla="*/ 277 w 108"/>
                  <a:gd name="T27" fmla="*/ 213 h 166"/>
                  <a:gd name="T28" fmla="*/ 256 w 108"/>
                  <a:gd name="T29" fmla="*/ 16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rgbClr val="103C6D"/>
              </a:solidFill>
              <a:ln w="12700">
                <a:noFill/>
                <a:round/>
                <a:headEnd/>
                <a:tailEnd/>
              </a:ln>
            </p:spPr>
            <p:txBody>
              <a:bodyPr/>
              <a:lstStyle/>
              <a:p>
                <a:pPr algn="ctr"/>
                <a:endParaRPr lang="es-ES"/>
              </a:p>
            </p:txBody>
          </p:sp>
        </p:grpSp>
        <p:grpSp>
          <p:nvGrpSpPr>
            <p:cNvPr id="9258" name="Group 162"/>
            <p:cNvGrpSpPr>
              <a:grpSpLocks/>
            </p:cNvGrpSpPr>
            <p:nvPr/>
          </p:nvGrpSpPr>
          <p:grpSpPr bwMode="auto">
            <a:xfrm rot="10800000" flipV="1">
              <a:off x="4425" y="3319"/>
              <a:ext cx="179" cy="128"/>
              <a:chOff x="2364" y="1846"/>
              <a:chExt cx="372" cy="266"/>
            </a:xfrm>
          </p:grpSpPr>
          <p:sp>
            <p:nvSpPr>
              <p:cNvPr id="9259" name="Freeform 163"/>
              <p:cNvSpPr>
                <a:spLocks/>
              </p:cNvSpPr>
              <p:nvPr/>
            </p:nvSpPr>
            <p:spPr bwMode="auto">
              <a:xfrm>
                <a:off x="2364" y="1934"/>
                <a:ext cx="92" cy="90"/>
              </a:xfrm>
              <a:custGeom>
                <a:avLst/>
                <a:gdLst>
                  <a:gd name="T0" fmla="*/ 148 w 57"/>
                  <a:gd name="T1" fmla="*/ 72 h 56"/>
                  <a:gd name="T2" fmla="*/ 124 w 57"/>
                  <a:gd name="T3" fmla="*/ 21 h 56"/>
                  <a:gd name="T4" fmla="*/ 73 w 57"/>
                  <a:gd name="T5" fmla="*/ 0 h 56"/>
                  <a:gd name="T6" fmla="*/ 21 w 57"/>
                  <a:gd name="T7" fmla="*/ 21 h 56"/>
                  <a:gd name="T8" fmla="*/ 0 w 57"/>
                  <a:gd name="T9" fmla="*/ 72 h 56"/>
                  <a:gd name="T10" fmla="*/ 21 w 57"/>
                  <a:gd name="T11" fmla="*/ 124 h 56"/>
                  <a:gd name="T12" fmla="*/ 73 w 57"/>
                  <a:gd name="T13" fmla="*/ 145 h 56"/>
                  <a:gd name="T14" fmla="*/ 124 w 57"/>
                  <a:gd name="T15" fmla="*/ 124 h 56"/>
                  <a:gd name="T16" fmla="*/ 148 w 57"/>
                  <a:gd name="T17" fmla="*/ 7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rgbClr val="103C6D"/>
              </a:solidFill>
              <a:ln w="12700">
                <a:noFill/>
                <a:round/>
                <a:headEnd/>
                <a:tailEnd/>
              </a:ln>
            </p:spPr>
            <p:txBody>
              <a:bodyPr/>
              <a:lstStyle/>
              <a:p>
                <a:pPr algn="ctr"/>
                <a:endParaRPr lang="es-ES"/>
              </a:p>
            </p:txBody>
          </p:sp>
          <p:sp>
            <p:nvSpPr>
              <p:cNvPr id="9260" name="Freeform 164"/>
              <p:cNvSpPr>
                <a:spLocks/>
              </p:cNvSpPr>
              <p:nvPr/>
            </p:nvSpPr>
            <p:spPr bwMode="auto">
              <a:xfrm>
                <a:off x="2469" y="1921"/>
                <a:ext cx="117" cy="116"/>
              </a:xfrm>
              <a:custGeom>
                <a:avLst/>
                <a:gdLst>
                  <a:gd name="T0" fmla="*/ 188 w 73"/>
                  <a:gd name="T1" fmla="*/ 93 h 72"/>
                  <a:gd name="T2" fmla="*/ 159 w 73"/>
                  <a:gd name="T3" fmla="*/ 29 h 72"/>
                  <a:gd name="T4" fmla="*/ 95 w 73"/>
                  <a:gd name="T5" fmla="*/ 0 h 72"/>
                  <a:gd name="T6" fmla="*/ 29 w 73"/>
                  <a:gd name="T7" fmla="*/ 29 h 72"/>
                  <a:gd name="T8" fmla="*/ 0 w 73"/>
                  <a:gd name="T9" fmla="*/ 93 h 72"/>
                  <a:gd name="T10" fmla="*/ 29 w 73"/>
                  <a:gd name="T11" fmla="*/ 158 h 72"/>
                  <a:gd name="T12" fmla="*/ 95 w 73"/>
                  <a:gd name="T13" fmla="*/ 187 h 72"/>
                  <a:gd name="T14" fmla="*/ 159 w 73"/>
                  <a:gd name="T15" fmla="*/ 158 h 72"/>
                  <a:gd name="T16" fmla="*/ 188 w 73"/>
                  <a:gd name="T17" fmla="*/ 9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rgbClr val="103C6D"/>
              </a:solidFill>
              <a:ln w="12700">
                <a:noFill/>
                <a:round/>
                <a:headEnd/>
                <a:tailEnd/>
              </a:ln>
            </p:spPr>
            <p:txBody>
              <a:bodyPr/>
              <a:lstStyle/>
              <a:p>
                <a:pPr algn="ctr"/>
                <a:endParaRPr lang="es-ES"/>
              </a:p>
            </p:txBody>
          </p:sp>
          <p:sp>
            <p:nvSpPr>
              <p:cNvPr id="9261" name="Freeform 165"/>
              <p:cNvSpPr>
                <a:spLocks/>
              </p:cNvSpPr>
              <p:nvPr/>
            </p:nvSpPr>
            <p:spPr bwMode="auto">
              <a:xfrm>
                <a:off x="2563" y="1846"/>
                <a:ext cx="173" cy="266"/>
              </a:xfrm>
              <a:custGeom>
                <a:avLst/>
                <a:gdLst>
                  <a:gd name="T0" fmla="*/ 256 w 108"/>
                  <a:gd name="T1" fmla="*/ 167 h 166"/>
                  <a:gd name="T2" fmla="*/ 111 w 108"/>
                  <a:gd name="T3" fmla="*/ 21 h 166"/>
                  <a:gd name="T4" fmla="*/ 64 w 108"/>
                  <a:gd name="T5" fmla="*/ 0 h 166"/>
                  <a:gd name="T6" fmla="*/ 18 w 108"/>
                  <a:gd name="T7" fmla="*/ 21 h 166"/>
                  <a:gd name="T8" fmla="*/ 0 w 108"/>
                  <a:gd name="T9" fmla="*/ 67 h 166"/>
                  <a:gd name="T10" fmla="*/ 18 w 108"/>
                  <a:gd name="T11" fmla="*/ 114 h 166"/>
                  <a:gd name="T12" fmla="*/ 119 w 108"/>
                  <a:gd name="T13" fmla="*/ 213 h 166"/>
                  <a:gd name="T14" fmla="*/ 18 w 108"/>
                  <a:gd name="T15" fmla="*/ 312 h 166"/>
                  <a:gd name="T16" fmla="*/ 0 w 108"/>
                  <a:gd name="T17" fmla="*/ 359 h 166"/>
                  <a:gd name="T18" fmla="*/ 18 w 108"/>
                  <a:gd name="T19" fmla="*/ 405 h 166"/>
                  <a:gd name="T20" fmla="*/ 64 w 108"/>
                  <a:gd name="T21" fmla="*/ 426 h 166"/>
                  <a:gd name="T22" fmla="*/ 111 w 108"/>
                  <a:gd name="T23" fmla="*/ 405 h 166"/>
                  <a:gd name="T24" fmla="*/ 256 w 108"/>
                  <a:gd name="T25" fmla="*/ 260 h 166"/>
                  <a:gd name="T26" fmla="*/ 277 w 108"/>
                  <a:gd name="T27" fmla="*/ 213 h 166"/>
                  <a:gd name="T28" fmla="*/ 256 w 108"/>
                  <a:gd name="T29" fmla="*/ 16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rgbClr val="103C6D"/>
              </a:solidFill>
              <a:ln w="12700">
                <a:noFill/>
                <a:round/>
                <a:headEnd/>
                <a:tailEnd/>
              </a:ln>
            </p:spPr>
            <p:txBody>
              <a:bodyPr/>
              <a:lstStyle/>
              <a:p>
                <a:pPr algn="ctr"/>
                <a:endParaRPr lang="es-ES"/>
              </a:p>
            </p:txBody>
          </p:sp>
        </p:grpSp>
      </p:grpSp>
      <p:grpSp>
        <p:nvGrpSpPr>
          <p:cNvPr id="11" name="Group 37"/>
          <p:cNvGrpSpPr>
            <a:grpSpLocks/>
          </p:cNvGrpSpPr>
          <p:nvPr/>
        </p:nvGrpSpPr>
        <p:grpSpPr bwMode="auto">
          <a:xfrm>
            <a:off x="358775" y="2276475"/>
            <a:ext cx="3586163" cy="4025900"/>
            <a:chOff x="226" y="1434"/>
            <a:chExt cx="2259" cy="2536"/>
          </a:xfrm>
        </p:grpSpPr>
        <p:sp>
          <p:nvSpPr>
            <p:cNvPr id="9227" name="AutoShape 38"/>
            <p:cNvSpPr>
              <a:spLocks noChangeArrowheads="1"/>
            </p:cNvSpPr>
            <p:nvPr/>
          </p:nvSpPr>
          <p:spPr bwMode="auto">
            <a:xfrm>
              <a:off x="1966" y="1894"/>
              <a:ext cx="519" cy="890"/>
            </a:xfrm>
            <a:prstGeom prst="homePlate">
              <a:avLst>
                <a:gd name="adj" fmla="val 100000"/>
              </a:avLst>
            </a:prstGeom>
            <a:gradFill rotWithShape="1">
              <a:gsLst>
                <a:gs pos="0">
                  <a:schemeClr val="bg1">
                    <a:alpha val="0"/>
                  </a:schemeClr>
                </a:gs>
                <a:gs pos="100000">
                  <a:schemeClr val="hlink"/>
                </a:gs>
              </a:gsLst>
              <a:lin ang="0" scaled="1"/>
            </a:gradFill>
            <a:ln w="9525">
              <a:noFill/>
              <a:miter lim="800000"/>
              <a:headEnd/>
              <a:tailEnd/>
            </a:ln>
          </p:spPr>
          <p:txBody>
            <a:bodyPr wrap="none" anchor="ctr"/>
            <a:lstStyle/>
            <a:p>
              <a:endParaRPr lang="es-ES"/>
            </a:p>
          </p:txBody>
        </p:sp>
        <p:grpSp>
          <p:nvGrpSpPr>
            <p:cNvPr id="9228" name="Group 39"/>
            <p:cNvGrpSpPr>
              <a:grpSpLocks/>
            </p:cNvGrpSpPr>
            <p:nvPr/>
          </p:nvGrpSpPr>
          <p:grpSpPr bwMode="auto">
            <a:xfrm>
              <a:off x="264" y="1434"/>
              <a:ext cx="1116" cy="622"/>
              <a:chOff x="4310" y="1352"/>
              <a:chExt cx="1116" cy="622"/>
            </a:xfrm>
          </p:grpSpPr>
          <p:sp>
            <p:nvSpPr>
              <p:cNvPr id="9249" name="Text Box 40"/>
              <p:cNvSpPr txBox="1">
                <a:spLocks noChangeArrowheads="1"/>
              </p:cNvSpPr>
              <p:nvPr/>
            </p:nvSpPr>
            <p:spPr bwMode="auto">
              <a:xfrm>
                <a:off x="4310" y="1752"/>
                <a:ext cx="1116" cy="222"/>
              </a:xfrm>
              <a:prstGeom prst="rect">
                <a:avLst/>
              </a:prstGeom>
              <a:noFill/>
              <a:ln w="9525">
                <a:noFill/>
                <a:miter lim="800000"/>
                <a:headEnd/>
                <a:tailEnd/>
              </a:ln>
            </p:spPr>
            <p:txBody>
              <a:bodyPr wrap="none" lIns="0" tIns="0" rIns="0" bIns="0">
                <a:spAutoFit/>
              </a:bodyPr>
              <a:lstStyle/>
              <a:p>
                <a:pPr algn="ctr">
                  <a:spcBef>
                    <a:spcPct val="20000"/>
                  </a:spcBef>
                  <a:spcAft>
                    <a:spcPts val="600"/>
                  </a:spcAft>
                </a:pPr>
                <a:r>
                  <a:rPr kumimoji="1" lang="es-ES" sz="1800" b="0">
                    <a:latin typeface="Tahoma" pitchFamily="34" charset="0"/>
                  </a:rPr>
                  <a:t>especies de </a:t>
                </a:r>
                <a:r>
                  <a:rPr kumimoji="1" lang="es-ES" sz="1800" i="1">
                    <a:latin typeface="Tahoma" pitchFamily="34" charset="0"/>
                  </a:rPr>
                  <a:t>flora</a:t>
                </a:r>
              </a:p>
            </p:txBody>
          </p:sp>
          <p:pic>
            <p:nvPicPr>
              <p:cNvPr id="9250" name="Picture 41" descr="Ficha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40" y="1352"/>
                <a:ext cx="656" cy="412"/>
              </a:xfrm>
              <a:prstGeom prst="rect">
                <a:avLst/>
              </a:prstGeom>
              <a:noFill/>
              <a:ln w="9525">
                <a:noFill/>
                <a:miter lim="800000"/>
                <a:headEnd/>
                <a:tailEnd/>
              </a:ln>
            </p:spPr>
          </p:pic>
          <p:sp>
            <p:nvSpPr>
              <p:cNvPr id="9251" name="Rectangle 42"/>
              <p:cNvSpPr>
                <a:spLocks noChangeArrowheads="1"/>
              </p:cNvSpPr>
              <p:nvPr/>
            </p:nvSpPr>
            <p:spPr bwMode="auto">
              <a:xfrm>
                <a:off x="4698" y="1477"/>
                <a:ext cx="340" cy="163"/>
              </a:xfrm>
              <a:prstGeom prst="rect">
                <a:avLst/>
              </a:prstGeom>
              <a:noFill/>
              <a:ln w="9525">
                <a:noFill/>
                <a:miter lim="800000"/>
                <a:headEnd/>
                <a:tailEnd/>
              </a:ln>
            </p:spPr>
            <p:txBody>
              <a:bodyPr wrap="none" lIns="0" tIns="0" rIns="0" bIns="0" anchor="ctr">
                <a:spAutoFit/>
              </a:bodyPr>
              <a:lstStyle/>
              <a:p>
                <a:pPr algn="ctr"/>
                <a:r>
                  <a:rPr lang="es-ES" sz="1700">
                    <a:solidFill>
                      <a:schemeClr val="hlink"/>
                    </a:solidFill>
                  </a:rPr>
                  <a:t>2.104</a:t>
                </a:r>
              </a:p>
            </p:txBody>
          </p:sp>
        </p:grpSp>
        <p:grpSp>
          <p:nvGrpSpPr>
            <p:cNvPr id="9229" name="Group 43"/>
            <p:cNvGrpSpPr>
              <a:grpSpLocks/>
            </p:cNvGrpSpPr>
            <p:nvPr/>
          </p:nvGrpSpPr>
          <p:grpSpPr bwMode="auto">
            <a:xfrm>
              <a:off x="227" y="2304"/>
              <a:ext cx="1192" cy="622"/>
              <a:chOff x="4273" y="1352"/>
              <a:chExt cx="1192" cy="622"/>
            </a:xfrm>
          </p:grpSpPr>
          <p:sp>
            <p:nvSpPr>
              <p:cNvPr id="9246" name="Text Box 44"/>
              <p:cNvSpPr txBox="1">
                <a:spLocks noChangeArrowheads="1"/>
              </p:cNvSpPr>
              <p:nvPr/>
            </p:nvSpPr>
            <p:spPr bwMode="auto">
              <a:xfrm>
                <a:off x="4273" y="1752"/>
                <a:ext cx="1192" cy="222"/>
              </a:xfrm>
              <a:prstGeom prst="rect">
                <a:avLst/>
              </a:prstGeom>
              <a:noFill/>
              <a:ln w="9525">
                <a:noFill/>
                <a:miter lim="800000"/>
                <a:headEnd/>
                <a:tailEnd/>
              </a:ln>
            </p:spPr>
            <p:txBody>
              <a:bodyPr wrap="none" lIns="0" tIns="0" rIns="0" bIns="0">
                <a:spAutoFit/>
              </a:bodyPr>
              <a:lstStyle/>
              <a:p>
                <a:pPr algn="ctr">
                  <a:spcBef>
                    <a:spcPct val="20000"/>
                  </a:spcBef>
                  <a:spcAft>
                    <a:spcPts val="600"/>
                  </a:spcAft>
                </a:pPr>
                <a:r>
                  <a:rPr kumimoji="1" lang="es-ES" sz="1800" b="0">
                    <a:latin typeface="Tahoma" pitchFamily="34" charset="0"/>
                  </a:rPr>
                  <a:t>especies de </a:t>
                </a:r>
                <a:r>
                  <a:rPr kumimoji="1" lang="es-ES" sz="1800" i="1">
                    <a:latin typeface="Tahoma" pitchFamily="34" charset="0"/>
                  </a:rPr>
                  <a:t>fauna</a:t>
                </a:r>
              </a:p>
            </p:txBody>
          </p:sp>
          <p:pic>
            <p:nvPicPr>
              <p:cNvPr id="9247" name="Picture 45" descr="Ficha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40" y="1352"/>
                <a:ext cx="656" cy="412"/>
              </a:xfrm>
              <a:prstGeom prst="rect">
                <a:avLst/>
              </a:prstGeom>
              <a:noFill/>
              <a:ln w="9525">
                <a:noFill/>
                <a:miter lim="800000"/>
                <a:headEnd/>
                <a:tailEnd/>
              </a:ln>
            </p:spPr>
          </p:pic>
          <p:sp>
            <p:nvSpPr>
              <p:cNvPr id="9248" name="Rectangle 46"/>
              <p:cNvSpPr>
                <a:spLocks noChangeArrowheads="1"/>
              </p:cNvSpPr>
              <p:nvPr/>
            </p:nvSpPr>
            <p:spPr bwMode="auto">
              <a:xfrm>
                <a:off x="4698" y="1477"/>
                <a:ext cx="340" cy="163"/>
              </a:xfrm>
              <a:prstGeom prst="rect">
                <a:avLst/>
              </a:prstGeom>
              <a:noFill/>
              <a:ln w="9525">
                <a:noFill/>
                <a:miter lim="800000"/>
                <a:headEnd/>
                <a:tailEnd/>
              </a:ln>
            </p:spPr>
            <p:txBody>
              <a:bodyPr wrap="none" lIns="0" tIns="0" rIns="0" bIns="0" anchor="ctr">
                <a:spAutoFit/>
              </a:bodyPr>
              <a:lstStyle/>
              <a:p>
                <a:pPr algn="ctr"/>
                <a:r>
                  <a:rPr lang="es-ES" sz="1700">
                    <a:solidFill>
                      <a:schemeClr val="hlink"/>
                    </a:solidFill>
                  </a:rPr>
                  <a:t>1.655</a:t>
                </a:r>
              </a:p>
            </p:txBody>
          </p:sp>
        </p:grpSp>
        <p:grpSp>
          <p:nvGrpSpPr>
            <p:cNvPr id="9230" name="Group 47"/>
            <p:cNvGrpSpPr>
              <a:grpSpLocks/>
            </p:cNvGrpSpPr>
            <p:nvPr/>
          </p:nvGrpSpPr>
          <p:grpSpPr bwMode="auto">
            <a:xfrm>
              <a:off x="226" y="3174"/>
              <a:ext cx="1193" cy="796"/>
              <a:chOff x="4272" y="1352"/>
              <a:chExt cx="1193" cy="796"/>
            </a:xfrm>
          </p:grpSpPr>
          <p:sp>
            <p:nvSpPr>
              <p:cNvPr id="9243" name="Text Box 48"/>
              <p:cNvSpPr txBox="1">
                <a:spLocks noChangeArrowheads="1"/>
              </p:cNvSpPr>
              <p:nvPr/>
            </p:nvSpPr>
            <p:spPr bwMode="auto">
              <a:xfrm>
                <a:off x="4272" y="1752"/>
                <a:ext cx="1193" cy="396"/>
              </a:xfrm>
              <a:prstGeom prst="rect">
                <a:avLst/>
              </a:prstGeom>
              <a:noFill/>
              <a:ln w="9525">
                <a:noFill/>
                <a:miter lim="800000"/>
                <a:headEnd/>
                <a:tailEnd/>
              </a:ln>
            </p:spPr>
            <p:txBody>
              <a:bodyPr wrap="none" lIns="0" tIns="0" rIns="0" bIns="0">
                <a:spAutoFit/>
              </a:bodyPr>
              <a:lstStyle/>
              <a:p>
                <a:pPr algn="ctr">
                  <a:spcBef>
                    <a:spcPct val="20000"/>
                  </a:spcBef>
                  <a:spcAft>
                    <a:spcPts val="600"/>
                  </a:spcAft>
                </a:pPr>
                <a:r>
                  <a:rPr kumimoji="1" lang="es-ES" sz="1800" b="0">
                    <a:latin typeface="Tahoma" pitchFamily="34" charset="0"/>
                  </a:rPr>
                  <a:t>especies de </a:t>
                </a:r>
                <a:r>
                  <a:rPr kumimoji="1" lang="es-ES" sz="1800" i="1">
                    <a:latin typeface="Tahoma" pitchFamily="34" charset="0"/>
                  </a:rPr>
                  <a:t>fauna</a:t>
                </a:r>
                <a:br>
                  <a:rPr kumimoji="1" lang="es-ES" sz="1800" i="1">
                    <a:latin typeface="Tahoma" pitchFamily="34" charset="0"/>
                  </a:rPr>
                </a:br>
                <a:r>
                  <a:rPr kumimoji="1" lang="es-ES" sz="1800" b="0">
                    <a:latin typeface="Tahoma" pitchFamily="34" charset="0"/>
                  </a:rPr>
                  <a:t>de </a:t>
                </a:r>
                <a:r>
                  <a:rPr kumimoji="1" lang="es-ES" sz="1800" i="1">
                    <a:latin typeface="Tahoma" pitchFamily="34" charset="0"/>
                  </a:rPr>
                  <a:t>valor especial</a:t>
                </a:r>
              </a:p>
            </p:txBody>
          </p:sp>
          <p:pic>
            <p:nvPicPr>
              <p:cNvPr id="9244" name="Picture 49" descr="Ficha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40" y="1352"/>
                <a:ext cx="656" cy="412"/>
              </a:xfrm>
              <a:prstGeom prst="rect">
                <a:avLst/>
              </a:prstGeom>
              <a:noFill/>
              <a:ln w="9525">
                <a:noFill/>
                <a:miter lim="800000"/>
                <a:headEnd/>
                <a:tailEnd/>
              </a:ln>
            </p:spPr>
          </p:pic>
          <p:sp>
            <p:nvSpPr>
              <p:cNvPr id="9245" name="Rectangle 50"/>
              <p:cNvSpPr>
                <a:spLocks noChangeArrowheads="1"/>
              </p:cNvSpPr>
              <p:nvPr/>
            </p:nvSpPr>
            <p:spPr bwMode="auto">
              <a:xfrm>
                <a:off x="4755" y="1477"/>
                <a:ext cx="227" cy="163"/>
              </a:xfrm>
              <a:prstGeom prst="rect">
                <a:avLst/>
              </a:prstGeom>
              <a:noFill/>
              <a:ln w="9525">
                <a:noFill/>
                <a:miter lim="800000"/>
                <a:headEnd/>
                <a:tailEnd/>
              </a:ln>
            </p:spPr>
            <p:txBody>
              <a:bodyPr wrap="none" lIns="0" tIns="0" rIns="0" bIns="0" anchor="ctr">
                <a:spAutoFit/>
              </a:bodyPr>
              <a:lstStyle/>
              <a:p>
                <a:pPr algn="ctr"/>
                <a:r>
                  <a:rPr lang="es-ES" sz="1700">
                    <a:solidFill>
                      <a:schemeClr val="hlink"/>
                    </a:solidFill>
                  </a:rPr>
                  <a:t>125</a:t>
                </a:r>
              </a:p>
            </p:txBody>
          </p:sp>
        </p:grpSp>
        <p:grpSp>
          <p:nvGrpSpPr>
            <p:cNvPr id="9231" name="Group 162"/>
            <p:cNvGrpSpPr>
              <a:grpSpLocks/>
            </p:cNvGrpSpPr>
            <p:nvPr/>
          </p:nvGrpSpPr>
          <p:grpSpPr bwMode="auto">
            <a:xfrm rot="10800000" flipH="1" flipV="1">
              <a:off x="1144" y="1573"/>
              <a:ext cx="179" cy="128"/>
              <a:chOff x="2364" y="1846"/>
              <a:chExt cx="372" cy="266"/>
            </a:xfrm>
          </p:grpSpPr>
          <p:sp>
            <p:nvSpPr>
              <p:cNvPr id="9240" name="Freeform 163"/>
              <p:cNvSpPr>
                <a:spLocks/>
              </p:cNvSpPr>
              <p:nvPr/>
            </p:nvSpPr>
            <p:spPr bwMode="auto">
              <a:xfrm>
                <a:off x="2364" y="1934"/>
                <a:ext cx="92" cy="90"/>
              </a:xfrm>
              <a:custGeom>
                <a:avLst/>
                <a:gdLst>
                  <a:gd name="T0" fmla="*/ 148 w 57"/>
                  <a:gd name="T1" fmla="*/ 72 h 56"/>
                  <a:gd name="T2" fmla="*/ 124 w 57"/>
                  <a:gd name="T3" fmla="*/ 21 h 56"/>
                  <a:gd name="T4" fmla="*/ 73 w 57"/>
                  <a:gd name="T5" fmla="*/ 0 h 56"/>
                  <a:gd name="T6" fmla="*/ 21 w 57"/>
                  <a:gd name="T7" fmla="*/ 21 h 56"/>
                  <a:gd name="T8" fmla="*/ 0 w 57"/>
                  <a:gd name="T9" fmla="*/ 72 h 56"/>
                  <a:gd name="T10" fmla="*/ 21 w 57"/>
                  <a:gd name="T11" fmla="*/ 124 h 56"/>
                  <a:gd name="T12" fmla="*/ 73 w 57"/>
                  <a:gd name="T13" fmla="*/ 145 h 56"/>
                  <a:gd name="T14" fmla="*/ 124 w 57"/>
                  <a:gd name="T15" fmla="*/ 124 h 56"/>
                  <a:gd name="T16" fmla="*/ 148 w 57"/>
                  <a:gd name="T17" fmla="*/ 7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rgbClr val="103C6D"/>
              </a:solidFill>
              <a:ln w="12700">
                <a:noFill/>
                <a:round/>
                <a:headEnd/>
                <a:tailEnd/>
              </a:ln>
            </p:spPr>
            <p:txBody>
              <a:bodyPr/>
              <a:lstStyle/>
              <a:p>
                <a:pPr algn="ctr"/>
                <a:endParaRPr lang="es-ES"/>
              </a:p>
            </p:txBody>
          </p:sp>
          <p:sp>
            <p:nvSpPr>
              <p:cNvPr id="9241" name="Freeform 164"/>
              <p:cNvSpPr>
                <a:spLocks/>
              </p:cNvSpPr>
              <p:nvPr/>
            </p:nvSpPr>
            <p:spPr bwMode="auto">
              <a:xfrm>
                <a:off x="2469" y="1921"/>
                <a:ext cx="117" cy="116"/>
              </a:xfrm>
              <a:custGeom>
                <a:avLst/>
                <a:gdLst>
                  <a:gd name="T0" fmla="*/ 188 w 73"/>
                  <a:gd name="T1" fmla="*/ 93 h 72"/>
                  <a:gd name="T2" fmla="*/ 159 w 73"/>
                  <a:gd name="T3" fmla="*/ 29 h 72"/>
                  <a:gd name="T4" fmla="*/ 95 w 73"/>
                  <a:gd name="T5" fmla="*/ 0 h 72"/>
                  <a:gd name="T6" fmla="*/ 29 w 73"/>
                  <a:gd name="T7" fmla="*/ 29 h 72"/>
                  <a:gd name="T8" fmla="*/ 0 w 73"/>
                  <a:gd name="T9" fmla="*/ 93 h 72"/>
                  <a:gd name="T10" fmla="*/ 29 w 73"/>
                  <a:gd name="T11" fmla="*/ 158 h 72"/>
                  <a:gd name="T12" fmla="*/ 95 w 73"/>
                  <a:gd name="T13" fmla="*/ 187 h 72"/>
                  <a:gd name="T14" fmla="*/ 159 w 73"/>
                  <a:gd name="T15" fmla="*/ 158 h 72"/>
                  <a:gd name="T16" fmla="*/ 188 w 73"/>
                  <a:gd name="T17" fmla="*/ 9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rgbClr val="103C6D"/>
              </a:solidFill>
              <a:ln w="12700">
                <a:noFill/>
                <a:round/>
                <a:headEnd/>
                <a:tailEnd/>
              </a:ln>
            </p:spPr>
            <p:txBody>
              <a:bodyPr/>
              <a:lstStyle/>
              <a:p>
                <a:pPr algn="ctr"/>
                <a:endParaRPr lang="es-ES"/>
              </a:p>
            </p:txBody>
          </p:sp>
          <p:sp>
            <p:nvSpPr>
              <p:cNvPr id="9242" name="Freeform 165"/>
              <p:cNvSpPr>
                <a:spLocks/>
              </p:cNvSpPr>
              <p:nvPr/>
            </p:nvSpPr>
            <p:spPr bwMode="auto">
              <a:xfrm>
                <a:off x="2563" y="1846"/>
                <a:ext cx="173" cy="266"/>
              </a:xfrm>
              <a:custGeom>
                <a:avLst/>
                <a:gdLst>
                  <a:gd name="T0" fmla="*/ 256 w 108"/>
                  <a:gd name="T1" fmla="*/ 167 h 166"/>
                  <a:gd name="T2" fmla="*/ 111 w 108"/>
                  <a:gd name="T3" fmla="*/ 21 h 166"/>
                  <a:gd name="T4" fmla="*/ 64 w 108"/>
                  <a:gd name="T5" fmla="*/ 0 h 166"/>
                  <a:gd name="T6" fmla="*/ 18 w 108"/>
                  <a:gd name="T7" fmla="*/ 21 h 166"/>
                  <a:gd name="T8" fmla="*/ 0 w 108"/>
                  <a:gd name="T9" fmla="*/ 67 h 166"/>
                  <a:gd name="T10" fmla="*/ 18 w 108"/>
                  <a:gd name="T11" fmla="*/ 114 h 166"/>
                  <a:gd name="T12" fmla="*/ 119 w 108"/>
                  <a:gd name="T13" fmla="*/ 213 h 166"/>
                  <a:gd name="T14" fmla="*/ 18 w 108"/>
                  <a:gd name="T15" fmla="*/ 312 h 166"/>
                  <a:gd name="T16" fmla="*/ 0 w 108"/>
                  <a:gd name="T17" fmla="*/ 359 h 166"/>
                  <a:gd name="T18" fmla="*/ 18 w 108"/>
                  <a:gd name="T19" fmla="*/ 405 h 166"/>
                  <a:gd name="T20" fmla="*/ 64 w 108"/>
                  <a:gd name="T21" fmla="*/ 426 h 166"/>
                  <a:gd name="T22" fmla="*/ 111 w 108"/>
                  <a:gd name="T23" fmla="*/ 405 h 166"/>
                  <a:gd name="T24" fmla="*/ 256 w 108"/>
                  <a:gd name="T25" fmla="*/ 260 h 166"/>
                  <a:gd name="T26" fmla="*/ 277 w 108"/>
                  <a:gd name="T27" fmla="*/ 213 h 166"/>
                  <a:gd name="T28" fmla="*/ 256 w 108"/>
                  <a:gd name="T29" fmla="*/ 16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rgbClr val="103C6D"/>
              </a:solidFill>
              <a:ln w="12700">
                <a:noFill/>
                <a:round/>
                <a:headEnd/>
                <a:tailEnd/>
              </a:ln>
            </p:spPr>
            <p:txBody>
              <a:bodyPr/>
              <a:lstStyle/>
              <a:p>
                <a:pPr algn="ctr"/>
                <a:endParaRPr lang="es-ES"/>
              </a:p>
            </p:txBody>
          </p:sp>
        </p:grpSp>
        <p:grpSp>
          <p:nvGrpSpPr>
            <p:cNvPr id="9232" name="Group 162"/>
            <p:cNvGrpSpPr>
              <a:grpSpLocks/>
            </p:cNvGrpSpPr>
            <p:nvPr/>
          </p:nvGrpSpPr>
          <p:grpSpPr bwMode="auto">
            <a:xfrm rot="10800000" flipH="1" flipV="1">
              <a:off x="1144" y="2443"/>
              <a:ext cx="179" cy="128"/>
              <a:chOff x="2364" y="1846"/>
              <a:chExt cx="372" cy="266"/>
            </a:xfrm>
          </p:grpSpPr>
          <p:sp>
            <p:nvSpPr>
              <p:cNvPr id="9237" name="Freeform 163"/>
              <p:cNvSpPr>
                <a:spLocks/>
              </p:cNvSpPr>
              <p:nvPr/>
            </p:nvSpPr>
            <p:spPr bwMode="auto">
              <a:xfrm>
                <a:off x="2364" y="1934"/>
                <a:ext cx="92" cy="90"/>
              </a:xfrm>
              <a:custGeom>
                <a:avLst/>
                <a:gdLst>
                  <a:gd name="T0" fmla="*/ 148 w 57"/>
                  <a:gd name="T1" fmla="*/ 72 h 56"/>
                  <a:gd name="T2" fmla="*/ 124 w 57"/>
                  <a:gd name="T3" fmla="*/ 21 h 56"/>
                  <a:gd name="T4" fmla="*/ 73 w 57"/>
                  <a:gd name="T5" fmla="*/ 0 h 56"/>
                  <a:gd name="T6" fmla="*/ 21 w 57"/>
                  <a:gd name="T7" fmla="*/ 21 h 56"/>
                  <a:gd name="T8" fmla="*/ 0 w 57"/>
                  <a:gd name="T9" fmla="*/ 72 h 56"/>
                  <a:gd name="T10" fmla="*/ 21 w 57"/>
                  <a:gd name="T11" fmla="*/ 124 h 56"/>
                  <a:gd name="T12" fmla="*/ 73 w 57"/>
                  <a:gd name="T13" fmla="*/ 145 h 56"/>
                  <a:gd name="T14" fmla="*/ 124 w 57"/>
                  <a:gd name="T15" fmla="*/ 124 h 56"/>
                  <a:gd name="T16" fmla="*/ 148 w 57"/>
                  <a:gd name="T17" fmla="*/ 7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rgbClr val="103C6D"/>
              </a:solidFill>
              <a:ln w="12700">
                <a:noFill/>
                <a:round/>
                <a:headEnd/>
                <a:tailEnd/>
              </a:ln>
            </p:spPr>
            <p:txBody>
              <a:bodyPr/>
              <a:lstStyle/>
              <a:p>
                <a:pPr algn="ctr"/>
                <a:endParaRPr lang="es-ES"/>
              </a:p>
            </p:txBody>
          </p:sp>
          <p:sp>
            <p:nvSpPr>
              <p:cNvPr id="9238" name="Freeform 164"/>
              <p:cNvSpPr>
                <a:spLocks/>
              </p:cNvSpPr>
              <p:nvPr/>
            </p:nvSpPr>
            <p:spPr bwMode="auto">
              <a:xfrm>
                <a:off x="2469" y="1921"/>
                <a:ext cx="117" cy="116"/>
              </a:xfrm>
              <a:custGeom>
                <a:avLst/>
                <a:gdLst>
                  <a:gd name="T0" fmla="*/ 188 w 73"/>
                  <a:gd name="T1" fmla="*/ 93 h 72"/>
                  <a:gd name="T2" fmla="*/ 159 w 73"/>
                  <a:gd name="T3" fmla="*/ 29 h 72"/>
                  <a:gd name="T4" fmla="*/ 95 w 73"/>
                  <a:gd name="T5" fmla="*/ 0 h 72"/>
                  <a:gd name="T6" fmla="*/ 29 w 73"/>
                  <a:gd name="T7" fmla="*/ 29 h 72"/>
                  <a:gd name="T8" fmla="*/ 0 w 73"/>
                  <a:gd name="T9" fmla="*/ 93 h 72"/>
                  <a:gd name="T10" fmla="*/ 29 w 73"/>
                  <a:gd name="T11" fmla="*/ 158 h 72"/>
                  <a:gd name="T12" fmla="*/ 95 w 73"/>
                  <a:gd name="T13" fmla="*/ 187 h 72"/>
                  <a:gd name="T14" fmla="*/ 159 w 73"/>
                  <a:gd name="T15" fmla="*/ 158 h 72"/>
                  <a:gd name="T16" fmla="*/ 188 w 73"/>
                  <a:gd name="T17" fmla="*/ 9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rgbClr val="103C6D"/>
              </a:solidFill>
              <a:ln w="12700">
                <a:noFill/>
                <a:round/>
                <a:headEnd/>
                <a:tailEnd/>
              </a:ln>
            </p:spPr>
            <p:txBody>
              <a:bodyPr/>
              <a:lstStyle/>
              <a:p>
                <a:pPr algn="ctr"/>
                <a:endParaRPr lang="es-ES"/>
              </a:p>
            </p:txBody>
          </p:sp>
          <p:sp>
            <p:nvSpPr>
              <p:cNvPr id="9239" name="Freeform 165"/>
              <p:cNvSpPr>
                <a:spLocks/>
              </p:cNvSpPr>
              <p:nvPr/>
            </p:nvSpPr>
            <p:spPr bwMode="auto">
              <a:xfrm>
                <a:off x="2563" y="1846"/>
                <a:ext cx="173" cy="266"/>
              </a:xfrm>
              <a:custGeom>
                <a:avLst/>
                <a:gdLst>
                  <a:gd name="T0" fmla="*/ 256 w 108"/>
                  <a:gd name="T1" fmla="*/ 167 h 166"/>
                  <a:gd name="T2" fmla="*/ 111 w 108"/>
                  <a:gd name="T3" fmla="*/ 21 h 166"/>
                  <a:gd name="T4" fmla="*/ 64 w 108"/>
                  <a:gd name="T5" fmla="*/ 0 h 166"/>
                  <a:gd name="T6" fmla="*/ 18 w 108"/>
                  <a:gd name="T7" fmla="*/ 21 h 166"/>
                  <a:gd name="T8" fmla="*/ 0 w 108"/>
                  <a:gd name="T9" fmla="*/ 67 h 166"/>
                  <a:gd name="T10" fmla="*/ 18 w 108"/>
                  <a:gd name="T11" fmla="*/ 114 h 166"/>
                  <a:gd name="T12" fmla="*/ 119 w 108"/>
                  <a:gd name="T13" fmla="*/ 213 h 166"/>
                  <a:gd name="T14" fmla="*/ 18 w 108"/>
                  <a:gd name="T15" fmla="*/ 312 h 166"/>
                  <a:gd name="T16" fmla="*/ 0 w 108"/>
                  <a:gd name="T17" fmla="*/ 359 h 166"/>
                  <a:gd name="T18" fmla="*/ 18 w 108"/>
                  <a:gd name="T19" fmla="*/ 405 h 166"/>
                  <a:gd name="T20" fmla="*/ 64 w 108"/>
                  <a:gd name="T21" fmla="*/ 426 h 166"/>
                  <a:gd name="T22" fmla="*/ 111 w 108"/>
                  <a:gd name="T23" fmla="*/ 405 h 166"/>
                  <a:gd name="T24" fmla="*/ 256 w 108"/>
                  <a:gd name="T25" fmla="*/ 260 h 166"/>
                  <a:gd name="T26" fmla="*/ 277 w 108"/>
                  <a:gd name="T27" fmla="*/ 213 h 166"/>
                  <a:gd name="T28" fmla="*/ 256 w 108"/>
                  <a:gd name="T29" fmla="*/ 16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rgbClr val="103C6D"/>
              </a:solidFill>
              <a:ln w="12700">
                <a:noFill/>
                <a:round/>
                <a:headEnd/>
                <a:tailEnd/>
              </a:ln>
            </p:spPr>
            <p:txBody>
              <a:bodyPr/>
              <a:lstStyle/>
              <a:p>
                <a:pPr algn="ctr"/>
                <a:endParaRPr lang="es-ES"/>
              </a:p>
            </p:txBody>
          </p:sp>
        </p:grpSp>
        <p:grpSp>
          <p:nvGrpSpPr>
            <p:cNvPr id="9233" name="Group 162"/>
            <p:cNvGrpSpPr>
              <a:grpSpLocks/>
            </p:cNvGrpSpPr>
            <p:nvPr/>
          </p:nvGrpSpPr>
          <p:grpSpPr bwMode="auto">
            <a:xfrm rot="10800000" flipH="1" flipV="1">
              <a:off x="1144" y="3319"/>
              <a:ext cx="179" cy="128"/>
              <a:chOff x="2364" y="1846"/>
              <a:chExt cx="372" cy="266"/>
            </a:xfrm>
          </p:grpSpPr>
          <p:sp>
            <p:nvSpPr>
              <p:cNvPr id="9234" name="Freeform 163"/>
              <p:cNvSpPr>
                <a:spLocks/>
              </p:cNvSpPr>
              <p:nvPr/>
            </p:nvSpPr>
            <p:spPr bwMode="auto">
              <a:xfrm>
                <a:off x="2364" y="1934"/>
                <a:ext cx="92" cy="90"/>
              </a:xfrm>
              <a:custGeom>
                <a:avLst/>
                <a:gdLst>
                  <a:gd name="T0" fmla="*/ 148 w 57"/>
                  <a:gd name="T1" fmla="*/ 72 h 56"/>
                  <a:gd name="T2" fmla="*/ 124 w 57"/>
                  <a:gd name="T3" fmla="*/ 21 h 56"/>
                  <a:gd name="T4" fmla="*/ 73 w 57"/>
                  <a:gd name="T5" fmla="*/ 0 h 56"/>
                  <a:gd name="T6" fmla="*/ 21 w 57"/>
                  <a:gd name="T7" fmla="*/ 21 h 56"/>
                  <a:gd name="T8" fmla="*/ 0 w 57"/>
                  <a:gd name="T9" fmla="*/ 72 h 56"/>
                  <a:gd name="T10" fmla="*/ 21 w 57"/>
                  <a:gd name="T11" fmla="*/ 124 h 56"/>
                  <a:gd name="T12" fmla="*/ 73 w 57"/>
                  <a:gd name="T13" fmla="*/ 145 h 56"/>
                  <a:gd name="T14" fmla="*/ 124 w 57"/>
                  <a:gd name="T15" fmla="*/ 124 h 56"/>
                  <a:gd name="T16" fmla="*/ 148 w 57"/>
                  <a:gd name="T17" fmla="*/ 7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7" y="28"/>
                    </a:moveTo>
                    <a:cubicBezTo>
                      <a:pt x="57" y="20"/>
                      <a:pt x="54" y="14"/>
                      <a:pt x="48" y="8"/>
                    </a:cubicBezTo>
                    <a:cubicBezTo>
                      <a:pt x="43" y="2"/>
                      <a:pt x="36" y="0"/>
                      <a:pt x="28" y="0"/>
                    </a:cubicBezTo>
                    <a:cubicBezTo>
                      <a:pt x="21" y="0"/>
                      <a:pt x="14" y="2"/>
                      <a:pt x="8" y="8"/>
                    </a:cubicBezTo>
                    <a:cubicBezTo>
                      <a:pt x="3" y="14"/>
                      <a:pt x="0" y="20"/>
                      <a:pt x="0" y="28"/>
                    </a:cubicBezTo>
                    <a:cubicBezTo>
                      <a:pt x="0" y="36"/>
                      <a:pt x="3" y="42"/>
                      <a:pt x="8" y="48"/>
                    </a:cubicBezTo>
                    <a:cubicBezTo>
                      <a:pt x="14" y="54"/>
                      <a:pt x="21" y="56"/>
                      <a:pt x="28" y="56"/>
                    </a:cubicBezTo>
                    <a:cubicBezTo>
                      <a:pt x="36" y="56"/>
                      <a:pt x="43" y="54"/>
                      <a:pt x="48" y="48"/>
                    </a:cubicBezTo>
                    <a:cubicBezTo>
                      <a:pt x="54" y="42"/>
                      <a:pt x="57" y="36"/>
                      <a:pt x="57" y="28"/>
                    </a:cubicBezTo>
                    <a:close/>
                  </a:path>
                </a:pathLst>
              </a:custGeom>
              <a:solidFill>
                <a:srgbClr val="103C6D"/>
              </a:solidFill>
              <a:ln w="12700">
                <a:noFill/>
                <a:round/>
                <a:headEnd/>
                <a:tailEnd/>
              </a:ln>
            </p:spPr>
            <p:txBody>
              <a:bodyPr/>
              <a:lstStyle/>
              <a:p>
                <a:pPr algn="ctr"/>
                <a:endParaRPr lang="es-ES"/>
              </a:p>
            </p:txBody>
          </p:sp>
          <p:sp>
            <p:nvSpPr>
              <p:cNvPr id="9235" name="Freeform 164"/>
              <p:cNvSpPr>
                <a:spLocks/>
              </p:cNvSpPr>
              <p:nvPr/>
            </p:nvSpPr>
            <p:spPr bwMode="auto">
              <a:xfrm>
                <a:off x="2469" y="1921"/>
                <a:ext cx="117" cy="116"/>
              </a:xfrm>
              <a:custGeom>
                <a:avLst/>
                <a:gdLst>
                  <a:gd name="T0" fmla="*/ 188 w 73"/>
                  <a:gd name="T1" fmla="*/ 93 h 72"/>
                  <a:gd name="T2" fmla="*/ 159 w 73"/>
                  <a:gd name="T3" fmla="*/ 29 h 72"/>
                  <a:gd name="T4" fmla="*/ 95 w 73"/>
                  <a:gd name="T5" fmla="*/ 0 h 72"/>
                  <a:gd name="T6" fmla="*/ 29 w 73"/>
                  <a:gd name="T7" fmla="*/ 29 h 72"/>
                  <a:gd name="T8" fmla="*/ 0 w 73"/>
                  <a:gd name="T9" fmla="*/ 93 h 72"/>
                  <a:gd name="T10" fmla="*/ 29 w 73"/>
                  <a:gd name="T11" fmla="*/ 158 h 72"/>
                  <a:gd name="T12" fmla="*/ 95 w 73"/>
                  <a:gd name="T13" fmla="*/ 187 h 72"/>
                  <a:gd name="T14" fmla="*/ 159 w 73"/>
                  <a:gd name="T15" fmla="*/ 158 h 72"/>
                  <a:gd name="T16" fmla="*/ 188 w 73"/>
                  <a:gd name="T17" fmla="*/ 9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36"/>
                    </a:moveTo>
                    <a:cubicBezTo>
                      <a:pt x="73" y="26"/>
                      <a:pt x="70" y="18"/>
                      <a:pt x="62" y="11"/>
                    </a:cubicBezTo>
                    <a:cubicBezTo>
                      <a:pt x="55" y="3"/>
                      <a:pt x="47" y="0"/>
                      <a:pt x="37" y="0"/>
                    </a:cubicBezTo>
                    <a:cubicBezTo>
                      <a:pt x="26" y="0"/>
                      <a:pt x="18" y="3"/>
                      <a:pt x="11" y="11"/>
                    </a:cubicBezTo>
                    <a:cubicBezTo>
                      <a:pt x="3" y="18"/>
                      <a:pt x="0" y="26"/>
                      <a:pt x="0" y="36"/>
                    </a:cubicBezTo>
                    <a:cubicBezTo>
                      <a:pt x="0" y="46"/>
                      <a:pt x="3" y="54"/>
                      <a:pt x="11" y="61"/>
                    </a:cubicBezTo>
                    <a:cubicBezTo>
                      <a:pt x="18" y="69"/>
                      <a:pt x="26" y="72"/>
                      <a:pt x="37" y="72"/>
                    </a:cubicBezTo>
                    <a:cubicBezTo>
                      <a:pt x="47" y="72"/>
                      <a:pt x="55" y="69"/>
                      <a:pt x="62" y="61"/>
                    </a:cubicBezTo>
                    <a:cubicBezTo>
                      <a:pt x="70" y="54"/>
                      <a:pt x="73" y="46"/>
                      <a:pt x="73" y="36"/>
                    </a:cubicBezTo>
                    <a:close/>
                  </a:path>
                </a:pathLst>
              </a:custGeom>
              <a:solidFill>
                <a:srgbClr val="103C6D"/>
              </a:solidFill>
              <a:ln w="12700">
                <a:noFill/>
                <a:round/>
                <a:headEnd/>
                <a:tailEnd/>
              </a:ln>
            </p:spPr>
            <p:txBody>
              <a:bodyPr/>
              <a:lstStyle/>
              <a:p>
                <a:pPr algn="ctr"/>
                <a:endParaRPr lang="es-ES"/>
              </a:p>
            </p:txBody>
          </p:sp>
          <p:sp>
            <p:nvSpPr>
              <p:cNvPr id="9236" name="Freeform 165"/>
              <p:cNvSpPr>
                <a:spLocks/>
              </p:cNvSpPr>
              <p:nvPr/>
            </p:nvSpPr>
            <p:spPr bwMode="auto">
              <a:xfrm>
                <a:off x="2563" y="1846"/>
                <a:ext cx="173" cy="266"/>
              </a:xfrm>
              <a:custGeom>
                <a:avLst/>
                <a:gdLst>
                  <a:gd name="T0" fmla="*/ 256 w 108"/>
                  <a:gd name="T1" fmla="*/ 167 h 166"/>
                  <a:gd name="T2" fmla="*/ 111 w 108"/>
                  <a:gd name="T3" fmla="*/ 21 h 166"/>
                  <a:gd name="T4" fmla="*/ 64 w 108"/>
                  <a:gd name="T5" fmla="*/ 0 h 166"/>
                  <a:gd name="T6" fmla="*/ 18 w 108"/>
                  <a:gd name="T7" fmla="*/ 21 h 166"/>
                  <a:gd name="T8" fmla="*/ 0 w 108"/>
                  <a:gd name="T9" fmla="*/ 67 h 166"/>
                  <a:gd name="T10" fmla="*/ 18 w 108"/>
                  <a:gd name="T11" fmla="*/ 114 h 166"/>
                  <a:gd name="T12" fmla="*/ 119 w 108"/>
                  <a:gd name="T13" fmla="*/ 213 h 166"/>
                  <a:gd name="T14" fmla="*/ 18 w 108"/>
                  <a:gd name="T15" fmla="*/ 312 h 166"/>
                  <a:gd name="T16" fmla="*/ 0 w 108"/>
                  <a:gd name="T17" fmla="*/ 359 h 166"/>
                  <a:gd name="T18" fmla="*/ 18 w 108"/>
                  <a:gd name="T19" fmla="*/ 405 h 166"/>
                  <a:gd name="T20" fmla="*/ 64 w 108"/>
                  <a:gd name="T21" fmla="*/ 426 h 166"/>
                  <a:gd name="T22" fmla="*/ 111 w 108"/>
                  <a:gd name="T23" fmla="*/ 405 h 166"/>
                  <a:gd name="T24" fmla="*/ 256 w 108"/>
                  <a:gd name="T25" fmla="*/ 260 h 166"/>
                  <a:gd name="T26" fmla="*/ 277 w 108"/>
                  <a:gd name="T27" fmla="*/ 213 h 166"/>
                  <a:gd name="T28" fmla="*/ 256 w 108"/>
                  <a:gd name="T29" fmla="*/ 16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66"/>
                  <a:gd name="T47" fmla="*/ 108 w 108"/>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66">
                    <a:moveTo>
                      <a:pt x="100" y="65"/>
                    </a:moveTo>
                    <a:lnTo>
                      <a:pt x="43" y="8"/>
                    </a:lnTo>
                    <a:cubicBezTo>
                      <a:pt x="38" y="3"/>
                      <a:pt x="32" y="0"/>
                      <a:pt x="25" y="0"/>
                    </a:cubicBezTo>
                    <a:cubicBezTo>
                      <a:pt x="18" y="0"/>
                      <a:pt x="12" y="3"/>
                      <a:pt x="7" y="8"/>
                    </a:cubicBezTo>
                    <a:cubicBezTo>
                      <a:pt x="2" y="13"/>
                      <a:pt x="0" y="19"/>
                      <a:pt x="0" y="26"/>
                    </a:cubicBezTo>
                    <a:cubicBezTo>
                      <a:pt x="0" y="33"/>
                      <a:pt x="2" y="39"/>
                      <a:pt x="7" y="44"/>
                    </a:cubicBezTo>
                    <a:lnTo>
                      <a:pt x="46" y="83"/>
                    </a:lnTo>
                    <a:lnTo>
                      <a:pt x="7" y="122"/>
                    </a:lnTo>
                    <a:cubicBezTo>
                      <a:pt x="2" y="127"/>
                      <a:pt x="0" y="133"/>
                      <a:pt x="0" y="140"/>
                    </a:cubicBezTo>
                    <a:cubicBezTo>
                      <a:pt x="0" y="147"/>
                      <a:pt x="2" y="153"/>
                      <a:pt x="7" y="158"/>
                    </a:cubicBezTo>
                    <a:cubicBezTo>
                      <a:pt x="12" y="163"/>
                      <a:pt x="18" y="166"/>
                      <a:pt x="25" y="166"/>
                    </a:cubicBezTo>
                    <a:cubicBezTo>
                      <a:pt x="32" y="166"/>
                      <a:pt x="38" y="163"/>
                      <a:pt x="43" y="158"/>
                    </a:cubicBezTo>
                    <a:lnTo>
                      <a:pt x="100" y="101"/>
                    </a:lnTo>
                    <a:cubicBezTo>
                      <a:pt x="105" y="96"/>
                      <a:pt x="108" y="90"/>
                      <a:pt x="108" y="83"/>
                    </a:cubicBezTo>
                    <a:cubicBezTo>
                      <a:pt x="108" y="76"/>
                      <a:pt x="105" y="70"/>
                      <a:pt x="100" y="65"/>
                    </a:cubicBezTo>
                    <a:close/>
                  </a:path>
                </a:pathLst>
              </a:custGeom>
              <a:solidFill>
                <a:srgbClr val="103C6D"/>
              </a:solidFill>
              <a:ln w="12700">
                <a:noFill/>
                <a:round/>
                <a:headEnd/>
                <a:tailEnd/>
              </a:ln>
            </p:spPr>
            <p:txBody>
              <a:bodyPr/>
              <a:lstStyle/>
              <a:p>
                <a:pPr algn="ctr"/>
                <a:endParaRPr lang="es-ES"/>
              </a:p>
            </p:txBody>
          </p:sp>
        </p:grpSp>
      </p:grpSp>
      <p:sp>
        <p:nvSpPr>
          <p:cNvPr id="9225" name="Rectangle 63"/>
          <p:cNvSpPr>
            <a:spLocks noGrp="1" noChangeArrowheads="1"/>
          </p:cNvSpPr>
          <p:nvPr>
            <p:ph type="title"/>
          </p:nvPr>
        </p:nvSpPr>
        <p:spPr/>
        <p:txBody>
          <a:bodyPr/>
          <a:lstStyle/>
          <a:p>
            <a:r>
              <a:rPr lang="es-ES" altLang="ja-JP" smtClean="0">
                <a:ea typeface="ＭＳ Ｐゴシック" pitchFamily="34" charset="-128"/>
              </a:rPr>
              <a:t>Expansión de Áreas Sembradas</a:t>
            </a:r>
            <a:endParaRPr lang="es-ES_tradnl" smtClean="0">
              <a:ea typeface="ＭＳ Ｐゴシック" pitchFamily="34" charset="-128"/>
            </a:endParaRPr>
          </a:p>
        </p:txBody>
      </p:sp>
      <p:sp>
        <p:nvSpPr>
          <p:cNvPr id="9226" name="Oval 64"/>
          <p:cNvSpPr>
            <a:spLocks noChangeArrowheads="1"/>
          </p:cNvSpPr>
          <p:nvPr/>
        </p:nvSpPr>
        <p:spPr bwMode="auto">
          <a:xfrm>
            <a:off x="3327400" y="5991225"/>
            <a:ext cx="155575" cy="155575"/>
          </a:xfrm>
          <a:prstGeom prst="ellipse">
            <a:avLst/>
          </a:prstGeom>
          <a:solidFill>
            <a:srgbClr val="FF0000"/>
          </a:solidFill>
          <a:ln w="9525">
            <a:solidFill>
              <a:srgbClr val="FF0000"/>
            </a:solidFill>
            <a:round/>
            <a:headEnd/>
            <a:tailEnd/>
          </a:ln>
        </p:spPr>
        <p:txBody>
          <a:bodyPr wrap="none" anchor="ctr"/>
          <a:lstStyle/>
          <a:p>
            <a:endParaRPr lang="es-E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8"/>
          <p:cNvSpPr>
            <a:spLocks noChangeArrowheads="1"/>
          </p:cNvSpPr>
          <p:nvPr/>
        </p:nvSpPr>
        <p:spPr bwMode="auto">
          <a:xfrm>
            <a:off x="179388" y="4681538"/>
            <a:ext cx="6159500" cy="1644650"/>
          </a:xfrm>
          <a:prstGeom prst="roundRect">
            <a:avLst>
              <a:gd name="adj" fmla="val 4106"/>
            </a:avLst>
          </a:prstGeom>
          <a:solidFill>
            <a:schemeClr val="bg1"/>
          </a:solidFill>
          <a:ln w="9525">
            <a:noFill/>
            <a:round/>
            <a:headEnd/>
            <a:tailEnd/>
          </a:ln>
        </p:spPr>
        <p:txBody>
          <a:bodyPr wrap="none" anchor="ctr"/>
          <a:lstStyle/>
          <a:p>
            <a:endParaRPr lang="es-ES"/>
          </a:p>
        </p:txBody>
      </p:sp>
      <p:sp>
        <p:nvSpPr>
          <p:cNvPr id="10243" name="AutoShape 27"/>
          <p:cNvSpPr>
            <a:spLocks noChangeArrowheads="1"/>
          </p:cNvSpPr>
          <p:nvPr/>
        </p:nvSpPr>
        <p:spPr bwMode="auto">
          <a:xfrm>
            <a:off x="179388" y="2068513"/>
            <a:ext cx="6159500" cy="2552700"/>
          </a:xfrm>
          <a:prstGeom prst="roundRect">
            <a:avLst>
              <a:gd name="adj" fmla="val 4106"/>
            </a:avLst>
          </a:prstGeom>
          <a:solidFill>
            <a:schemeClr val="bg1"/>
          </a:solidFill>
          <a:ln w="9525">
            <a:noFill/>
            <a:round/>
            <a:headEnd/>
            <a:tailEnd/>
          </a:ln>
        </p:spPr>
        <p:txBody>
          <a:bodyPr wrap="none" anchor="ctr"/>
          <a:lstStyle/>
          <a:p>
            <a:endParaRPr lang="es-ES"/>
          </a:p>
        </p:txBody>
      </p:sp>
      <p:sp>
        <p:nvSpPr>
          <p:cNvPr id="10244" name="Rectangle 2"/>
          <p:cNvSpPr>
            <a:spLocks noGrp="1" noChangeArrowheads="1"/>
          </p:cNvSpPr>
          <p:nvPr>
            <p:ph type="title"/>
          </p:nvPr>
        </p:nvSpPr>
        <p:spPr/>
        <p:txBody>
          <a:bodyPr/>
          <a:lstStyle/>
          <a:p>
            <a:r>
              <a:rPr lang="es-ES_tradnl" smtClean="0"/>
              <a:t>Cuantificaci</a:t>
            </a:r>
            <a:r>
              <a:rPr lang="es-ES_tradnl" altLang="ja-JP" smtClean="0">
                <a:ea typeface="ＭＳ Ｐゴシック" pitchFamily="34" charset="-128"/>
              </a:rPr>
              <a:t>ón del Pasivo Ambiental</a:t>
            </a:r>
            <a:endParaRPr lang="es-ES_tradnl" smtClean="0"/>
          </a:p>
        </p:txBody>
      </p:sp>
      <p:sp>
        <p:nvSpPr>
          <p:cNvPr id="34824" name="AutoShape 8"/>
          <p:cNvSpPr>
            <a:spLocks noChangeArrowheads="1"/>
          </p:cNvSpPr>
          <p:nvPr/>
        </p:nvSpPr>
        <p:spPr bwMode="auto">
          <a:xfrm>
            <a:off x="3059113" y="2224088"/>
            <a:ext cx="2930525" cy="641350"/>
          </a:xfrm>
          <a:prstGeom prst="roundRect">
            <a:avLst>
              <a:gd name="adj" fmla="val 10000"/>
            </a:avLst>
          </a:prstGeom>
          <a:solidFill>
            <a:srgbClr val="FF3333"/>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34825" name="AutoShape 9"/>
          <p:cNvSpPr>
            <a:spLocks noChangeArrowheads="1"/>
          </p:cNvSpPr>
          <p:nvPr/>
        </p:nvSpPr>
        <p:spPr bwMode="auto">
          <a:xfrm>
            <a:off x="3059113" y="3033713"/>
            <a:ext cx="2930525" cy="641350"/>
          </a:xfrm>
          <a:prstGeom prst="roundRect">
            <a:avLst>
              <a:gd name="adj" fmla="val 10000"/>
            </a:avLst>
          </a:prstGeom>
          <a:solidFill>
            <a:srgbClr val="FF3333"/>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34826" name="AutoShape 10"/>
          <p:cNvSpPr>
            <a:spLocks noChangeArrowheads="1"/>
          </p:cNvSpPr>
          <p:nvPr/>
        </p:nvSpPr>
        <p:spPr bwMode="auto">
          <a:xfrm>
            <a:off x="3059113" y="3844925"/>
            <a:ext cx="2930525" cy="641350"/>
          </a:xfrm>
          <a:prstGeom prst="roundRect">
            <a:avLst>
              <a:gd name="adj" fmla="val 10000"/>
            </a:avLst>
          </a:prstGeom>
          <a:solidFill>
            <a:srgbClr val="FF3333"/>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34827" name="AutoShape 11"/>
          <p:cNvSpPr>
            <a:spLocks noChangeArrowheads="1"/>
          </p:cNvSpPr>
          <p:nvPr/>
        </p:nvSpPr>
        <p:spPr bwMode="auto">
          <a:xfrm>
            <a:off x="3059113" y="4746625"/>
            <a:ext cx="2930525" cy="641350"/>
          </a:xfrm>
          <a:prstGeom prst="roundRect">
            <a:avLst>
              <a:gd name="adj" fmla="val 10000"/>
            </a:avLst>
          </a:prstGeom>
          <a:solidFill>
            <a:srgbClr val="FF3333"/>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34828" name="AutoShape 12"/>
          <p:cNvSpPr>
            <a:spLocks noChangeArrowheads="1"/>
          </p:cNvSpPr>
          <p:nvPr/>
        </p:nvSpPr>
        <p:spPr bwMode="auto">
          <a:xfrm>
            <a:off x="3048000" y="5557838"/>
            <a:ext cx="2930525" cy="641350"/>
          </a:xfrm>
          <a:prstGeom prst="roundRect">
            <a:avLst>
              <a:gd name="adj" fmla="val 10000"/>
            </a:avLst>
          </a:prstGeom>
          <a:solidFill>
            <a:srgbClr val="0076AE"/>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s-ES"/>
          </a:p>
        </p:txBody>
      </p:sp>
      <p:sp>
        <p:nvSpPr>
          <p:cNvPr id="10250" name="Rectangle 14"/>
          <p:cNvSpPr>
            <a:spLocks noChangeArrowheads="1"/>
          </p:cNvSpPr>
          <p:nvPr/>
        </p:nvSpPr>
        <p:spPr bwMode="auto">
          <a:xfrm>
            <a:off x="3203575" y="2420938"/>
            <a:ext cx="1354138" cy="244475"/>
          </a:xfrm>
          <a:prstGeom prst="rect">
            <a:avLst/>
          </a:prstGeom>
          <a:noFill/>
          <a:ln w="9525">
            <a:noFill/>
            <a:miter lim="800000"/>
            <a:headEnd/>
            <a:tailEnd/>
          </a:ln>
        </p:spPr>
        <p:txBody>
          <a:bodyPr wrap="none" lIns="0" tIns="0" rIns="0" bIns="0" anchor="ctr">
            <a:spAutoFit/>
          </a:bodyPr>
          <a:lstStyle/>
          <a:p>
            <a:r>
              <a:rPr lang="es-ES" sz="1600">
                <a:solidFill>
                  <a:schemeClr val="bg1"/>
                </a:solidFill>
              </a:rPr>
              <a:t>Deforestación</a:t>
            </a:r>
            <a:endParaRPr lang="es-ES_tradnl" sz="1600">
              <a:solidFill>
                <a:schemeClr val="bg1"/>
              </a:solidFill>
            </a:endParaRPr>
          </a:p>
        </p:txBody>
      </p:sp>
      <p:sp>
        <p:nvSpPr>
          <p:cNvPr id="10251" name="Rectangle 15"/>
          <p:cNvSpPr>
            <a:spLocks noChangeArrowheads="1"/>
          </p:cNvSpPr>
          <p:nvPr/>
        </p:nvSpPr>
        <p:spPr bwMode="auto">
          <a:xfrm>
            <a:off x="3203575" y="3232150"/>
            <a:ext cx="755650" cy="244475"/>
          </a:xfrm>
          <a:prstGeom prst="rect">
            <a:avLst/>
          </a:prstGeom>
          <a:noFill/>
          <a:ln w="9525">
            <a:noFill/>
            <a:miter lim="800000"/>
            <a:headEnd/>
            <a:tailEnd/>
          </a:ln>
        </p:spPr>
        <p:txBody>
          <a:bodyPr wrap="none" lIns="0" tIns="0" rIns="0" bIns="0" anchor="ctr">
            <a:spAutoFit/>
          </a:bodyPr>
          <a:lstStyle/>
          <a:p>
            <a:r>
              <a:rPr lang="es-ES" sz="1600">
                <a:solidFill>
                  <a:schemeClr val="bg1"/>
                </a:solidFill>
              </a:rPr>
              <a:t>Erosión</a:t>
            </a:r>
            <a:endParaRPr lang="es-ES_tradnl" sz="1600">
              <a:solidFill>
                <a:schemeClr val="bg1"/>
              </a:solidFill>
            </a:endParaRPr>
          </a:p>
        </p:txBody>
      </p:sp>
      <p:sp>
        <p:nvSpPr>
          <p:cNvPr id="10252" name="Rectangle 16"/>
          <p:cNvSpPr>
            <a:spLocks noChangeArrowheads="1"/>
          </p:cNvSpPr>
          <p:nvPr/>
        </p:nvSpPr>
        <p:spPr bwMode="auto">
          <a:xfrm>
            <a:off x="3203575" y="4043363"/>
            <a:ext cx="2393950" cy="244475"/>
          </a:xfrm>
          <a:prstGeom prst="rect">
            <a:avLst/>
          </a:prstGeom>
          <a:noFill/>
          <a:ln w="9525">
            <a:noFill/>
            <a:miter lim="800000"/>
            <a:headEnd/>
            <a:tailEnd/>
          </a:ln>
        </p:spPr>
        <p:txBody>
          <a:bodyPr wrap="none" lIns="0" tIns="0" rIns="0" bIns="0" anchor="ctr">
            <a:spAutoFit/>
          </a:bodyPr>
          <a:lstStyle/>
          <a:p>
            <a:r>
              <a:rPr lang="es-ES" sz="1600">
                <a:solidFill>
                  <a:schemeClr val="bg1"/>
                </a:solidFill>
              </a:rPr>
              <a:t>Extracción de Nutrientes</a:t>
            </a:r>
            <a:endParaRPr lang="es-ES_tradnl" sz="1600">
              <a:solidFill>
                <a:schemeClr val="bg1"/>
              </a:solidFill>
            </a:endParaRPr>
          </a:p>
        </p:txBody>
      </p:sp>
      <p:sp>
        <p:nvSpPr>
          <p:cNvPr id="10253" name="Rectangle 17"/>
          <p:cNvSpPr>
            <a:spLocks noChangeArrowheads="1"/>
          </p:cNvSpPr>
          <p:nvPr/>
        </p:nvSpPr>
        <p:spPr bwMode="auto">
          <a:xfrm>
            <a:off x="3203575" y="4943475"/>
            <a:ext cx="2165350" cy="244475"/>
          </a:xfrm>
          <a:prstGeom prst="rect">
            <a:avLst/>
          </a:prstGeom>
          <a:noFill/>
          <a:ln w="9525">
            <a:noFill/>
            <a:miter lim="800000"/>
            <a:headEnd/>
            <a:tailEnd/>
          </a:ln>
        </p:spPr>
        <p:txBody>
          <a:bodyPr wrap="none" lIns="0" tIns="0" rIns="0" bIns="0" anchor="ctr">
            <a:spAutoFit/>
          </a:bodyPr>
          <a:lstStyle/>
          <a:p>
            <a:r>
              <a:rPr lang="es-ES" sz="1600">
                <a:solidFill>
                  <a:schemeClr val="bg1"/>
                </a:solidFill>
              </a:rPr>
              <a:t>Secuestro de Carbono</a:t>
            </a:r>
            <a:endParaRPr lang="es-ES_tradnl" sz="1600">
              <a:solidFill>
                <a:schemeClr val="bg1"/>
              </a:solidFill>
            </a:endParaRPr>
          </a:p>
        </p:txBody>
      </p:sp>
      <p:sp>
        <p:nvSpPr>
          <p:cNvPr id="10254" name="Rectangle 18"/>
          <p:cNvSpPr>
            <a:spLocks noChangeArrowheads="1"/>
          </p:cNvSpPr>
          <p:nvPr/>
        </p:nvSpPr>
        <p:spPr bwMode="auto">
          <a:xfrm>
            <a:off x="323850" y="2224088"/>
            <a:ext cx="2003425" cy="258762"/>
          </a:xfrm>
          <a:prstGeom prst="rect">
            <a:avLst/>
          </a:prstGeom>
          <a:noFill/>
          <a:ln w="9525">
            <a:noFill/>
            <a:miter lim="800000"/>
            <a:headEnd/>
            <a:tailEnd/>
          </a:ln>
        </p:spPr>
        <p:txBody>
          <a:bodyPr wrap="none" lIns="0" tIns="0" rIns="0" bIns="0" anchor="ctr">
            <a:spAutoFit/>
          </a:bodyPr>
          <a:lstStyle/>
          <a:p>
            <a:r>
              <a:rPr lang="es-ES" sz="1700">
                <a:solidFill>
                  <a:schemeClr val="accent2"/>
                </a:solidFill>
              </a:rPr>
              <a:t>Daños</a:t>
            </a:r>
            <a:r>
              <a:rPr lang="es-ES" sz="1700" b="0"/>
              <a:t> </a:t>
            </a:r>
            <a:r>
              <a:rPr lang="es-ES" sz="1700">
                <a:solidFill>
                  <a:schemeClr val="accent2"/>
                </a:solidFill>
              </a:rPr>
              <a:t>Ambientales</a:t>
            </a:r>
            <a:endParaRPr lang="es-ES_tradnl" sz="1700" b="0"/>
          </a:p>
        </p:txBody>
      </p:sp>
      <p:sp>
        <p:nvSpPr>
          <p:cNvPr id="10255" name="Rectangle 19"/>
          <p:cNvSpPr>
            <a:spLocks noChangeArrowheads="1"/>
          </p:cNvSpPr>
          <p:nvPr/>
        </p:nvSpPr>
        <p:spPr bwMode="auto">
          <a:xfrm>
            <a:off x="323850" y="4746625"/>
            <a:ext cx="2303463" cy="258763"/>
          </a:xfrm>
          <a:prstGeom prst="rect">
            <a:avLst/>
          </a:prstGeom>
          <a:noFill/>
          <a:ln w="9525">
            <a:noFill/>
            <a:miter lim="800000"/>
            <a:headEnd/>
            <a:tailEnd/>
          </a:ln>
        </p:spPr>
        <p:txBody>
          <a:bodyPr wrap="none" lIns="0" tIns="0" rIns="0" bIns="0" anchor="ctr">
            <a:spAutoFit/>
          </a:bodyPr>
          <a:lstStyle/>
          <a:p>
            <a:r>
              <a:rPr lang="es-ES" sz="1700">
                <a:solidFill>
                  <a:schemeClr val="accent2"/>
                </a:solidFill>
              </a:rPr>
              <a:t>Servicios Ambientales</a:t>
            </a:r>
            <a:endParaRPr lang="es-ES_tradnl" sz="1700">
              <a:solidFill>
                <a:schemeClr val="accent2"/>
              </a:solidFill>
            </a:endParaRPr>
          </a:p>
        </p:txBody>
      </p:sp>
      <p:sp>
        <p:nvSpPr>
          <p:cNvPr id="10256" name="Rectangle 21"/>
          <p:cNvSpPr>
            <a:spLocks noChangeArrowheads="1"/>
          </p:cNvSpPr>
          <p:nvPr/>
        </p:nvSpPr>
        <p:spPr bwMode="auto">
          <a:xfrm>
            <a:off x="3203575" y="5756275"/>
            <a:ext cx="1355725" cy="244475"/>
          </a:xfrm>
          <a:prstGeom prst="rect">
            <a:avLst/>
          </a:prstGeom>
          <a:noFill/>
          <a:ln w="9525">
            <a:noFill/>
            <a:miter lim="800000"/>
            <a:headEnd/>
            <a:tailEnd/>
          </a:ln>
        </p:spPr>
        <p:txBody>
          <a:bodyPr wrap="none" lIns="0" tIns="0" rIns="0" bIns="0" anchor="ctr">
            <a:spAutoFit/>
          </a:bodyPr>
          <a:lstStyle/>
          <a:p>
            <a:r>
              <a:rPr lang="es-ES" sz="1600">
                <a:solidFill>
                  <a:schemeClr val="bg1"/>
                </a:solidFill>
              </a:rPr>
              <a:t>Huella H</a:t>
            </a:r>
            <a:r>
              <a:rPr lang="es-ES" altLang="ja-JP" sz="1600">
                <a:solidFill>
                  <a:schemeClr val="bg1"/>
                </a:solidFill>
                <a:ea typeface="ＭＳ Ｐゴシック" pitchFamily="34" charset="-128"/>
              </a:rPr>
              <a:t>ídrica</a:t>
            </a:r>
            <a:endParaRPr lang="es-ES_tradnl" sz="1600">
              <a:solidFill>
                <a:schemeClr val="bg1"/>
              </a:solidFill>
            </a:endParaRPr>
          </a:p>
        </p:txBody>
      </p:sp>
      <p:sp>
        <p:nvSpPr>
          <p:cNvPr id="10257" name="Rectangle 29"/>
          <p:cNvSpPr>
            <a:spLocks noChangeArrowheads="1"/>
          </p:cNvSpPr>
          <p:nvPr/>
        </p:nvSpPr>
        <p:spPr bwMode="auto">
          <a:xfrm>
            <a:off x="1131888" y="3586163"/>
            <a:ext cx="1535112" cy="258762"/>
          </a:xfrm>
          <a:prstGeom prst="rect">
            <a:avLst/>
          </a:prstGeom>
          <a:noFill/>
          <a:ln w="9525">
            <a:noFill/>
            <a:miter lim="800000"/>
            <a:headEnd/>
            <a:tailEnd/>
          </a:ln>
        </p:spPr>
        <p:txBody>
          <a:bodyPr wrap="none" lIns="0" tIns="0" rIns="0" bIns="0" anchor="ctr">
            <a:spAutoFit/>
          </a:bodyPr>
          <a:lstStyle/>
          <a:p>
            <a:r>
              <a:rPr lang="es-ES" sz="1700">
                <a:solidFill>
                  <a:srgbClr val="FF3333"/>
                </a:solidFill>
              </a:rPr>
              <a:t>Pasivo Ed</a:t>
            </a:r>
            <a:r>
              <a:rPr lang="es-ES" altLang="ja-JP" sz="1700">
                <a:solidFill>
                  <a:srgbClr val="FF3333"/>
                </a:solidFill>
                <a:ea typeface="ＭＳ Ｐゴシック" pitchFamily="34" charset="-128"/>
              </a:rPr>
              <a:t>áfico</a:t>
            </a:r>
            <a:endParaRPr lang="es-ES_tradnl" sz="1700" b="0">
              <a:solidFill>
                <a:srgbClr val="FF3333"/>
              </a:solidFill>
            </a:endParaRPr>
          </a:p>
        </p:txBody>
      </p:sp>
      <p:sp>
        <p:nvSpPr>
          <p:cNvPr id="10258" name="AutoShape 30"/>
          <p:cNvSpPr>
            <a:spLocks noChangeArrowheads="1"/>
          </p:cNvSpPr>
          <p:nvPr/>
        </p:nvSpPr>
        <p:spPr bwMode="auto">
          <a:xfrm>
            <a:off x="979488" y="2965450"/>
            <a:ext cx="5010150" cy="1587500"/>
          </a:xfrm>
          <a:prstGeom prst="roundRect">
            <a:avLst>
              <a:gd name="adj" fmla="val 2514"/>
            </a:avLst>
          </a:prstGeom>
          <a:noFill/>
          <a:ln w="9525">
            <a:solidFill>
              <a:srgbClr val="FF3333"/>
            </a:solidFill>
            <a:prstDash val="sysDot"/>
            <a:round/>
            <a:headEnd/>
            <a:tailEnd/>
          </a:ln>
        </p:spPr>
        <p:txBody>
          <a:bodyPr wrap="none" anchor="ctr"/>
          <a:lstStyle/>
          <a:p>
            <a:endParaRPr lang="es-E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s-ES_tradnl" smtClean="0"/>
              <a:t>Deforestaci</a:t>
            </a:r>
            <a:r>
              <a:rPr lang="es-ES_tradnl" altLang="ja-JP" smtClean="0">
                <a:ea typeface="ＭＳ Ｐゴシック" pitchFamily="34" charset="-128"/>
              </a:rPr>
              <a:t>ón - Parque Chaqueño  </a:t>
            </a:r>
            <a:endParaRPr lang="es-ES_tradnl" smtClean="0"/>
          </a:p>
        </p:txBody>
      </p:sp>
      <p:graphicFrame>
        <p:nvGraphicFramePr>
          <p:cNvPr id="17" name="Object 32"/>
          <p:cNvGraphicFramePr>
            <a:graphicFrameLocks noChangeAspect="1"/>
          </p:cNvGraphicFramePr>
          <p:nvPr/>
        </p:nvGraphicFramePr>
        <p:xfrm>
          <a:off x="180975" y="2501900"/>
          <a:ext cx="6248400" cy="3057525"/>
        </p:xfrm>
        <a:graphic>
          <a:graphicData uri="http://schemas.openxmlformats.org/drawingml/2006/chart">
            <c:chart xmlns:c="http://schemas.openxmlformats.org/drawingml/2006/chart" xmlns:r="http://schemas.openxmlformats.org/officeDocument/2006/relationships" r:id="rId3"/>
          </a:graphicData>
        </a:graphic>
      </p:graphicFrame>
      <p:sp>
        <p:nvSpPr>
          <p:cNvPr id="2052" name="Rectangle 33"/>
          <p:cNvSpPr>
            <a:spLocks noChangeArrowheads="1"/>
          </p:cNvSpPr>
          <p:nvPr/>
        </p:nvSpPr>
        <p:spPr bwMode="auto">
          <a:xfrm>
            <a:off x="652463" y="4530725"/>
            <a:ext cx="688975" cy="228600"/>
          </a:xfrm>
          <a:prstGeom prst="rect">
            <a:avLst/>
          </a:prstGeom>
          <a:noFill/>
          <a:ln w="9525">
            <a:noFill/>
            <a:miter lim="800000"/>
            <a:headEnd/>
            <a:tailEnd/>
          </a:ln>
        </p:spPr>
        <p:txBody>
          <a:bodyPr wrap="none" lIns="0" tIns="0" rIns="0" bIns="0" anchor="ctr">
            <a:spAutoFit/>
          </a:bodyPr>
          <a:lstStyle/>
          <a:p>
            <a:pPr algn="ctr"/>
            <a:r>
              <a:rPr lang="es-ES" sz="1500" b="0"/>
              <a:t>560.870</a:t>
            </a:r>
          </a:p>
        </p:txBody>
      </p:sp>
      <p:sp>
        <p:nvSpPr>
          <p:cNvPr id="2053" name="Rectangle 34"/>
          <p:cNvSpPr>
            <a:spLocks noChangeArrowheads="1"/>
          </p:cNvSpPr>
          <p:nvPr/>
        </p:nvSpPr>
        <p:spPr bwMode="auto">
          <a:xfrm>
            <a:off x="3643313" y="2700338"/>
            <a:ext cx="847725" cy="228600"/>
          </a:xfrm>
          <a:prstGeom prst="rect">
            <a:avLst/>
          </a:prstGeom>
          <a:noFill/>
          <a:ln w="9525">
            <a:noFill/>
            <a:miter lim="800000"/>
            <a:headEnd/>
            <a:tailEnd/>
          </a:ln>
        </p:spPr>
        <p:txBody>
          <a:bodyPr wrap="none" lIns="0" tIns="0" rIns="0" bIns="0" anchor="ctr">
            <a:spAutoFit/>
          </a:bodyPr>
          <a:lstStyle/>
          <a:p>
            <a:pPr algn="ctr"/>
            <a:r>
              <a:rPr lang="es-ES" sz="1500"/>
              <a:t>2.122.407</a:t>
            </a:r>
          </a:p>
        </p:txBody>
      </p:sp>
      <p:sp>
        <p:nvSpPr>
          <p:cNvPr id="2054" name="Rectangle 35"/>
          <p:cNvSpPr>
            <a:spLocks noChangeArrowheads="1"/>
          </p:cNvSpPr>
          <p:nvPr/>
        </p:nvSpPr>
        <p:spPr bwMode="auto">
          <a:xfrm>
            <a:off x="2112963" y="2700338"/>
            <a:ext cx="847725" cy="228600"/>
          </a:xfrm>
          <a:prstGeom prst="rect">
            <a:avLst/>
          </a:prstGeom>
          <a:noFill/>
          <a:ln w="9525">
            <a:noFill/>
            <a:miter lim="800000"/>
            <a:headEnd/>
            <a:tailEnd/>
          </a:ln>
        </p:spPr>
        <p:txBody>
          <a:bodyPr wrap="none" lIns="0" tIns="0" rIns="0" bIns="0" anchor="ctr">
            <a:spAutoFit/>
          </a:bodyPr>
          <a:lstStyle/>
          <a:p>
            <a:pPr algn="ctr"/>
            <a:r>
              <a:rPr lang="es-ES" sz="1500" b="0"/>
              <a:t>1.561.537</a:t>
            </a:r>
          </a:p>
        </p:txBody>
      </p:sp>
      <p:sp>
        <p:nvSpPr>
          <p:cNvPr id="2055" name="Line 36"/>
          <p:cNvSpPr>
            <a:spLocks noChangeShapeType="1"/>
          </p:cNvSpPr>
          <p:nvPr/>
        </p:nvSpPr>
        <p:spPr bwMode="auto">
          <a:xfrm>
            <a:off x="1449388" y="4835525"/>
            <a:ext cx="609600" cy="0"/>
          </a:xfrm>
          <a:prstGeom prst="line">
            <a:avLst/>
          </a:prstGeom>
          <a:noFill/>
          <a:ln w="19050">
            <a:solidFill>
              <a:schemeClr val="bg1"/>
            </a:solidFill>
            <a:prstDash val="dash"/>
            <a:round/>
            <a:headEnd/>
            <a:tailEnd/>
          </a:ln>
        </p:spPr>
        <p:txBody>
          <a:bodyPr/>
          <a:lstStyle/>
          <a:p>
            <a:endParaRPr lang="es-AR"/>
          </a:p>
        </p:txBody>
      </p:sp>
      <p:sp>
        <p:nvSpPr>
          <p:cNvPr id="2056" name="Line 37"/>
          <p:cNvSpPr>
            <a:spLocks noChangeShapeType="1"/>
          </p:cNvSpPr>
          <p:nvPr/>
        </p:nvSpPr>
        <p:spPr bwMode="auto">
          <a:xfrm>
            <a:off x="2989263" y="3014663"/>
            <a:ext cx="609600" cy="0"/>
          </a:xfrm>
          <a:prstGeom prst="line">
            <a:avLst/>
          </a:prstGeom>
          <a:noFill/>
          <a:ln w="19050">
            <a:solidFill>
              <a:schemeClr val="bg1"/>
            </a:solidFill>
            <a:prstDash val="dash"/>
            <a:round/>
            <a:headEnd/>
            <a:tailEnd/>
          </a:ln>
        </p:spPr>
        <p:txBody>
          <a:bodyPr/>
          <a:lstStyle/>
          <a:p>
            <a:endParaRPr lang="es-AR"/>
          </a:p>
        </p:txBody>
      </p:sp>
      <p:sp>
        <p:nvSpPr>
          <p:cNvPr id="2057" name="Line 38"/>
          <p:cNvSpPr>
            <a:spLocks noChangeShapeType="1"/>
          </p:cNvSpPr>
          <p:nvPr/>
        </p:nvSpPr>
        <p:spPr bwMode="auto">
          <a:xfrm>
            <a:off x="4522788" y="3184525"/>
            <a:ext cx="655637" cy="0"/>
          </a:xfrm>
          <a:prstGeom prst="line">
            <a:avLst/>
          </a:prstGeom>
          <a:noFill/>
          <a:ln w="19050">
            <a:solidFill>
              <a:schemeClr val="bg1"/>
            </a:solidFill>
            <a:prstDash val="dash"/>
            <a:round/>
            <a:headEnd/>
            <a:tailEnd/>
          </a:ln>
        </p:spPr>
        <p:txBody>
          <a:bodyPr/>
          <a:lstStyle/>
          <a:p>
            <a:endParaRPr lang="es-AR"/>
          </a:p>
        </p:txBody>
      </p:sp>
      <p:pic>
        <p:nvPicPr>
          <p:cNvPr id="2058" name="Picture 39" descr="Ficha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2276475"/>
            <a:ext cx="1254125" cy="787400"/>
          </a:xfrm>
          <a:prstGeom prst="rect">
            <a:avLst/>
          </a:prstGeom>
          <a:noFill/>
          <a:ln w="9525">
            <a:noFill/>
            <a:miter lim="800000"/>
            <a:headEnd/>
            <a:tailEnd/>
          </a:ln>
        </p:spPr>
      </p:pic>
      <p:sp>
        <p:nvSpPr>
          <p:cNvPr id="2059" name="Rectangle 40"/>
          <p:cNvSpPr>
            <a:spLocks noChangeArrowheads="1"/>
          </p:cNvSpPr>
          <p:nvPr/>
        </p:nvSpPr>
        <p:spPr bwMode="auto">
          <a:xfrm>
            <a:off x="5157788" y="2555875"/>
            <a:ext cx="847725" cy="228600"/>
          </a:xfrm>
          <a:prstGeom prst="rect">
            <a:avLst/>
          </a:prstGeom>
          <a:noFill/>
          <a:ln w="9525">
            <a:noFill/>
            <a:miter lim="800000"/>
            <a:headEnd/>
            <a:tailEnd/>
          </a:ln>
        </p:spPr>
        <p:txBody>
          <a:bodyPr wrap="none" lIns="0" tIns="0" rIns="0" bIns="0" anchor="ctr">
            <a:spAutoFit/>
          </a:bodyPr>
          <a:lstStyle/>
          <a:p>
            <a:pPr algn="ctr"/>
            <a:r>
              <a:rPr lang="es-ES" sz="1500">
                <a:solidFill>
                  <a:srgbClr val="FF0000"/>
                </a:solidFill>
              </a:rPr>
              <a:t>1.985.136</a:t>
            </a:r>
          </a:p>
        </p:txBody>
      </p:sp>
      <p:sp>
        <p:nvSpPr>
          <p:cNvPr id="2060" name="Rectangle 41"/>
          <p:cNvSpPr>
            <a:spLocks noChangeArrowheads="1"/>
          </p:cNvSpPr>
          <p:nvPr/>
        </p:nvSpPr>
        <p:spPr bwMode="auto">
          <a:xfrm>
            <a:off x="604838" y="5589588"/>
            <a:ext cx="779462" cy="538162"/>
          </a:xfrm>
          <a:prstGeom prst="rect">
            <a:avLst/>
          </a:prstGeom>
          <a:noFill/>
          <a:ln w="9525">
            <a:noFill/>
            <a:miter lim="800000"/>
            <a:headEnd/>
            <a:tailEnd/>
          </a:ln>
        </p:spPr>
        <p:txBody>
          <a:bodyPr wrap="none" lIns="0" tIns="0" rIns="0" bIns="0">
            <a:spAutoFit/>
          </a:bodyPr>
          <a:lstStyle/>
          <a:p>
            <a:pPr algn="ctr">
              <a:lnSpc>
                <a:spcPct val="90000"/>
              </a:lnSpc>
            </a:pPr>
            <a:r>
              <a:rPr lang="es-ES" sz="1300"/>
              <a:t>Total área</a:t>
            </a:r>
            <a:br>
              <a:rPr lang="es-ES" sz="1300"/>
            </a:br>
            <a:r>
              <a:rPr lang="es-ES" sz="1300"/>
              <a:t>sembrada</a:t>
            </a:r>
          </a:p>
          <a:p>
            <a:pPr algn="ctr">
              <a:lnSpc>
                <a:spcPct val="90000"/>
              </a:lnSpc>
            </a:pPr>
            <a:r>
              <a:rPr lang="es-ES" sz="1300"/>
              <a:t>1997/98</a:t>
            </a:r>
          </a:p>
        </p:txBody>
      </p:sp>
      <p:sp>
        <p:nvSpPr>
          <p:cNvPr id="2061" name="Rectangle 42"/>
          <p:cNvSpPr>
            <a:spLocks noChangeArrowheads="1"/>
          </p:cNvSpPr>
          <p:nvPr/>
        </p:nvSpPr>
        <p:spPr bwMode="auto">
          <a:xfrm>
            <a:off x="3359150" y="5589588"/>
            <a:ext cx="1412875" cy="717550"/>
          </a:xfrm>
          <a:prstGeom prst="rect">
            <a:avLst/>
          </a:prstGeom>
          <a:noFill/>
          <a:ln w="9525" algn="ctr">
            <a:noFill/>
            <a:miter lim="800000"/>
            <a:headEnd/>
            <a:tailEnd/>
          </a:ln>
        </p:spPr>
        <p:txBody>
          <a:bodyPr wrap="none" lIns="0" tIns="0" rIns="0" bIns="0">
            <a:spAutoFit/>
          </a:bodyPr>
          <a:lstStyle/>
          <a:p>
            <a:pPr algn="ctr">
              <a:lnSpc>
                <a:spcPct val="90000"/>
              </a:lnSpc>
            </a:pPr>
            <a:r>
              <a:rPr lang="es-AR" sz="1300"/>
              <a:t>Total área</a:t>
            </a:r>
            <a:br>
              <a:rPr lang="es-AR" sz="1300"/>
            </a:br>
            <a:r>
              <a:rPr lang="es-AR" sz="1300"/>
              <a:t>sembrada</a:t>
            </a:r>
            <a:br>
              <a:rPr lang="es-AR" sz="1300"/>
            </a:br>
            <a:r>
              <a:rPr lang="es-AR" sz="1300"/>
              <a:t>2005/06 en</a:t>
            </a:r>
            <a:br>
              <a:rPr lang="es-AR" sz="1300"/>
            </a:br>
            <a:r>
              <a:rPr lang="es-AR" sz="1300"/>
              <a:t>Parque Chaqueño</a:t>
            </a:r>
            <a:endParaRPr lang="es-ES" sz="1300"/>
          </a:p>
        </p:txBody>
      </p:sp>
      <p:sp>
        <p:nvSpPr>
          <p:cNvPr id="2062" name="Rectangle 43"/>
          <p:cNvSpPr>
            <a:spLocks noChangeArrowheads="1"/>
          </p:cNvSpPr>
          <p:nvPr/>
        </p:nvSpPr>
        <p:spPr bwMode="auto">
          <a:xfrm>
            <a:off x="1928813" y="5589588"/>
            <a:ext cx="1211262" cy="538162"/>
          </a:xfrm>
          <a:prstGeom prst="rect">
            <a:avLst/>
          </a:prstGeom>
          <a:noFill/>
          <a:ln w="9525" algn="ctr">
            <a:noFill/>
            <a:miter lim="800000"/>
            <a:headEnd/>
            <a:tailEnd/>
          </a:ln>
        </p:spPr>
        <p:txBody>
          <a:bodyPr wrap="none" lIns="0" tIns="0" rIns="0" bIns="0">
            <a:spAutoFit/>
          </a:bodyPr>
          <a:lstStyle/>
          <a:p>
            <a:pPr algn="ctr">
              <a:lnSpc>
                <a:spcPct val="90000"/>
              </a:lnSpc>
            </a:pPr>
            <a:r>
              <a:rPr lang="es-AR" sz="1300"/>
              <a:t>Aumento del</a:t>
            </a:r>
            <a:br>
              <a:rPr lang="es-AR" sz="1300"/>
            </a:br>
            <a:r>
              <a:rPr lang="es-AR" sz="1300"/>
              <a:t>área sembrada </a:t>
            </a:r>
            <a:br>
              <a:rPr lang="es-AR" sz="1300"/>
            </a:br>
            <a:r>
              <a:rPr lang="es-AR" sz="1300"/>
              <a:t>1998 al 2006</a:t>
            </a:r>
            <a:endParaRPr lang="es-ES" sz="1300"/>
          </a:p>
        </p:txBody>
      </p:sp>
      <p:sp>
        <p:nvSpPr>
          <p:cNvPr id="2063" name="Rectangle 44"/>
          <p:cNvSpPr>
            <a:spLocks noChangeArrowheads="1"/>
          </p:cNvSpPr>
          <p:nvPr/>
        </p:nvSpPr>
        <p:spPr bwMode="auto">
          <a:xfrm>
            <a:off x="5029200" y="5589588"/>
            <a:ext cx="1101725" cy="538162"/>
          </a:xfrm>
          <a:prstGeom prst="rect">
            <a:avLst/>
          </a:prstGeom>
          <a:noFill/>
          <a:ln w="9525" algn="ctr">
            <a:noFill/>
            <a:miter lim="800000"/>
            <a:headEnd/>
            <a:tailEnd/>
          </a:ln>
        </p:spPr>
        <p:txBody>
          <a:bodyPr wrap="none" lIns="0" tIns="0" rIns="0" bIns="0">
            <a:spAutoFit/>
          </a:bodyPr>
          <a:lstStyle/>
          <a:p>
            <a:pPr algn="ctr">
              <a:lnSpc>
                <a:spcPct val="90000"/>
              </a:lnSpc>
            </a:pPr>
            <a:r>
              <a:rPr lang="es-AR" sz="1300"/>
              <a:t>Deforestación</a:t>
            </a:r>
            <a:br>
              <a:rPr lang="es-AR" sz="1300"/>
            </a:br>
            <a:r>
              <a:rPr lang="es-AR" sz="1300"/>
              <a:t>1998 al 2006</a:t>
            </a:r>
            <a:br>
              <a:rPr lang="es-AR" sz="1300"/>
            </a:br>
            <a:r>
              <a:rPr lang="es-AR" sz="1300"/>
              <a:t>[ha]</a:t>
            </a:r>
            <a:endParaRPr lang="es-ES" sz="1300"/>
          </a:p>
        </p:txBody>
      </p:sp>
      <p:pic>
        <p:nvPicPr>
          <p:cNvPr id="2064" name="Picture 45" descr="Deforestación 3"/>
          <p:cNvPicPr>
            <a:picLocks noChangeAspect="1" noChangeArrowheads="1"/>
          </p:cNvPicPr>
          <p:nvPr/>
        </p:nvPicPr>
        <p:blipFill>
          <a:blip r:embed="rId5" cstate="email">
            <a:lum bright="12000"/>
            <a:grayscl/>
            <a:extLst>
              <a:ext uri="{28A0092B-C50C-407E-A947-70E740481C1C}">
                <a14:useLocalDpi xmlns:a14="http://schemas.microsoft.com/office/drawing/2010/main"/>
              </a:ext>
            </a:extLst>
          </a:blip>
          <a:srcRect/>
          <a:stretch>
            <a:fillRect/>
          </a:stretch>
        </p:blipFill>
        <p:spPr bwMode="auto">
          <a:xfrm>
            <a:off x="6278563" y="1108075"/>
            <a:ext cx="2757487" cy="2443163"/>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ES_tradnl" smtClean="0"/>
              <a:t>Deforestaci</a:t>
            </a:r>
            <a:r>
              <a:rPr lang="es-ES_tradnl" altLang="ja-JP" smtClean="0">
                <a:ea typeface="ＭＳ Ｐゴシック" pitchFamily="34" charset="-128"/>
              </a:rPr>
              <a:t>ón - Santiago del Estero</a:t>
            </a:r>
            <a:endParaRPr lang="es-ES_tradnl" smtClean="0"/>
          </a:p>
        </p:txBody>
      </p:sp>
      <p:pic>
        <p:nvPicPr>
          <p:cNvPr id="11267" name="Picture 3" descr="santiago_1998"/>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1663" y="2159000"/>
            <a:ext cx="5399087" cy="3959225"/>
          </a:xfrm>
          <a:prstGeom prst="rect">
            <a:avLst/>
          </a:prstGeom>
          <a:noFill/>
          <a:ln w="9525">
            <a:noFill/>
            <a:miter lim="800000"/>
            <a:headEnd/>
            <a:tailEnd/>
          </a:ln>
        </p:spPr>
      </p:pic>
      <p:sp>
        <p:nvSpPr>
          <p:cNvPr id="11268" name="Text Box 4"/>
          <p:cNvSpPr txBox="1">
            <a:spLocks noChangeArrowheads="1"/>
          </p:cNvSpPr>
          <p:nvPr/>
        </p:nvSpPr>
        <p:spPr bwMode="auto">
          <a:xfrm>
            <a:off x="4273550" y="2335213"/>
            <a:ext cx="593725" cy="28892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s-ES_tradnl" sz="2100">
                <a:solidFill>
                  <a:schemeClr val="accent2"/>
                </a:solidFill>
              </a:rPr>
              <a:t>1998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santiago_2002"/>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1663" y="2133600"/>
            <a:ext cx="5399087" cy="3959225"/>
          </a:xfrm>
          <a:prstGeom prst="rect">
            <a:avLst/>
          </a:prstGeom>
          <a:noFill/>
          <a:ln w="9525">
            <a:noFill/>
            <a:miter lim="800000"/>
            <a:headEnd/>
            <a:tailEnd/>
          </a:ln>
        </p:spPr>
      </p:pic>
      <p:sp>
        <p:nvSpPr>
          <p:cNvPr id="12291" name="Rectangle 2"/>
          <p:cNvSpPr>
            <a:spLocks noGrp="1" noChangeArrowheads="1"/>
          </p:cNvSpPr>
          <p:nvPr>
            <p:ph type="title"/>
          </p:nvPr>
        </p:nvSpPr>
        <p:spPr/>
        <p:txBody>
          <a:bodyPr/>
          <a:lstStyle/>
          <a:p>
            <a:r>
              <a:rPr lang="es-ES_tradnl" smtClean="0"/>
              <a:t>Deforestaci</a:t>
            </a:r>
            <a:r>
              <a:rPr lang="es-ES_tradnl" altLang="ja-JP" smtClean="0">
                <a:ea typeface="ＭＳ Ｐゴシック" pitchFamily="34" charset="-128"/>
              </a:rPr>
              <a:t>ón - Santiago del Estero</a:t>
            </a:r>
            <a:endParaRPr lang="es-ES_tradnl" smtClean="0"/>
          </a:p>
        </p:txBody>
      </p:sp>
      <p:sp>
        <p:nvSpPr>
          <p:cNvPr id="12292" name="Text Box 4"/>
          <p:cNvSpPr txBox="1">
            <a:spLocks noChangeArrowheads="1"/>
          </p:cNvSpPr>
          <p:nvPr/>
        </p:nvSpPr>
        <p:spPr bwMode="auto">
          <a:xfrm>
            <a:off x="4271963" y="2335213"/>
            <a:ext cx="593725" cy="28892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s-ES_tradnl" sz="2100">
                <a:solidFill>
                  <a:schemeClr val="accent2"/>
                </a:solidFill>
              </a:rPr>
              <a:t>2002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santiago_ 2004"/>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1663" y="2159000"/>
            <a:ext cx="5399087" cy="3959225"/>
          </a:xfrm>
          <a:prstGeom prst="rect">
            <a:avLst/>
          </a:prstGeom>
          <a:noFill/>
          <a:ln w="9525">
            <a:noFill/>
            <a:miter lim="800000"/>
            <a:headEnd/>
            <a:tailEnd/>
          </a:ln>
        </p:spPr>
      </p:pic>
      <p:sp>
        <p:nvSpPr>
          <p:cNvPr id="13315" name="Rectangle 2"/>
          <p:cNvSpPr>
            <a:spLocks noGrp="1" noChangeArrowheads="1"/>
          </p:cNvSpPr>
          <p:nvPr>
            <p:ph type="title"/>
          </p:nvPr>
        </p:nvSpPr>
        <p:spPr/>
        <p:txBody>
          <a:bodyPr/>
          <a:lstStyle/>
          <a:p>
            <a:r>
              <a:rPr lang="es-ES_tradnl" smtClean="0"/>
              <a:t>Deforestaci</a:t>
            </a:r>
            <a:r>
              <a:rPr lang="es-ES_tradnl" altLang="ja-JP" smtClean="0">
                <a:ea typeface="ＭＳ Ｐゴシック" pitchFamily="34" charset="-128"/>
              </a:rPr>
              <a:t>ón - Santiago del Estero</a:t>
            </a:r>
            <a:endParaRPr lang="es-ES_tradnl" smtClean="0"/>
          </a:p>
        </p:txBody>
      </p:sp>
      <p:sp>
        <p:nvSpPr>
          <p:cNvPr id="13316" name="Text Box 4"/>
          <p:cNvSpPr txBox="1">
            <a:spLocks noChangeArrowheads="1"/>
          </p:cNvSpPr>
          <p:nvPr/>
        </p:nvSpPr>
        <p:spPr bwMode="auto">
          <a:xfrm>
            <a:off x="4271963" y="2335213"/>
            <a:ext cx="593725" cy="28892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s-ES_tradnl" sz="2100">
                <a:solidFill>
                  <a:schemeClr val="accent2"/>
                </a:solidFill>
              </a:rPr>
              <a:t>2004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0D3057"/>
      </a:accent2>
      <a:accent3>
        <a:srgbClr val="FFFFFF"/>
      </a:accent3>
      <a:accent4>
        <a:srgbClr val="000000"/>
      </a:accent4>
      <a:accent5>
        <a:srgbClr val="DAEDEF"/>
      </a:accent5>
      <a:accent6>
        <a:srgbClr val="0B2A4E"/>
      </a:accent6>
      <a:hlink>
        <a:srgbClr val="2985C5"/>
      </a:hlink>
      <a:folHlink>
        <a:srgbClr val="64A93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_tradnl"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_tradnl" sz="11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0D3057"/>
        </a:accent2>
        <a:accent3>
          <a:srgbClr val="FFFFFF"/>
        </a:accent3>
        <a:accent4>
          <a:srgbClr val="000000"/>
        </a:accent4>
        <a:accent5>
          <a:srgbClr val="DAEDEF"/>
        </a:accent5>
        <a:accent6>
          <a:srgbClr val="0B2A4E"/>
        </a:accent6>
        <a:hlink>
          <a:srgbClr val="2985C5"/>
        </a:hlink>
        <a:folHlink>
          <a:srgbClr val="64A93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15345</TotalTime>
  <Words>2212</Words>
  <Application>Microsoft Macintosh PowerPoint</Application>
  <PresentationFormat>On-screen Show (4:3)</PresentationFormat>
  <Paragraphs>295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1_Default Design</vt:lpstr>
      <vt:lpstr>PowerPoint Presentation</vt:lpstr>
      <vt:lpstr>Impacto del Monocultivo de Soja en el Desarrollo Sustentable de la Argentina</vt:lpstr>
      <vt:lpstr>Expansión de Áreas Sembradas </vt:lpstr>
      <vt:lpstr>Expansión de Áreas Sembradas</vt:lpstr>
      <vt:lpstr>Cuantificación del Pasivo Ambiental</vt:lpstr>
      <vt:lpstr>Deforestación - Parque Chaqueño  </vt:lpstr>
      <vt:lpstr>Deforestación - Santiago del Estero</vt:lpstr>
      <vt:lpstr>Deforestación - Santiago del Estero</vt:lpstr>
      <vt:lpstr>Deforestación - Santiago del Estero</vt:lpstr>
      <vt:lpstr>Deforestación</vt:lpstr>
      <vt:lpstr>Cuantificación del Pasivo Ambiental</vt:lpstr>
      <vt:lpstr>Deforestación - Daños Ambientales</vt:lpstr>
      <vt:lpstr>Pasivo Edáfico - Erosión de suelos</vt:lpstr>
      <vt:lpstr>Pasivo Edáfico - Extracción de nutrientes</vt:lpstr>
      <vt:lpstr>La soja y el cambio climático</vt:lpstr>
      <vt:lpstr>Servicios Ambientales - Secuestro de Carbono </vt:lpstr>
      <vt:lpstr>Servicios Ambientales - Secuestro de Carbono</vt:lpstr>
      <vt:lpstr>Servicios Ambientales - Huella Hídrica</vt:lpstr>
      <vt:lpstr>Servicios Ambientales - Huella Hídrica</vt:lpstr>
      <vt:lpstr>Total Pasivo Ambiental</vt:lpstr>
      <vt:lpstr>Que la secuencia de nuestro desarrollo agrícola no sea:</vt:lpstr>
      <vt:lpstr>Pasivo Social</vt:lpstr>
      <vt:lpstr>Pasivo Social</vt:lpstr>
      <vt:lpstr>Pasivo Social</vt:lpstr>
      <vt:lpstr>PowerPoint Presentation</vt:lpstr>
    </vt:vector>
  </TitlesOfParts>
  <Company>Roland Berger Strategy Consultants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Jorge Daniel Taillant</cp:lastModifiedBy>
  <cp:revision>687</cp:revision>
  <cp:lastPrinted>2013-10-09T14:16:43Z</cp:lastPrinted>
  <dcterms:created xsi:type="dcterms:W3CDTF">2004-10-01T19:30:14Z</dcterms:created>
  <dcterms:modified xsi:type="dcterms:W3CDTF">2013-10-09T14:18:05Z</dcterms:modified>
</cp:coreProperties>
</file>